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71" r:id="rId5"/>
    <p:sldId id="272" r:id="rId6"/>
    <p:sldId id="273" r:id="rId7"/>
    <p:sldId id="261" r:id="rId8"/>
    <p:sldId id="274" r:id="rId9"/>
    <p:sldId id="262" r:id="rId10"/>
    <p:sldId id="275" r:id="rId11"/>
    <p:sldId id="276" r:id="rId12"/>
    <p:sldId id="263" r:id="rId13"/>
    <p:sldId id="266" r:id="rId14"/>
    <p:sldId id="267" r:id="rId15"/>
    <p:sldId id="268" r:id="rId16"/>
    <p:sldId id="269" r:id="rId17"/>
    <p:sldId id="270" r:id="rId18"/>
    <p:sldId id="388" r:id="rId19"/>
    <p:sldId id="389" r:id="rId20"/>
    <p:sldId id="390" r:id="rId21"/>
    <p:sldId id="377" r:id="rId22"/>
    <p:sldId id="378" r:id="rId23"/>
    <p:sldId id="379" r:id="rId24"/>
    <p:sldId id="380" r:id="rId25"/>
    <p:sldId id="381" r:id="rId26"/>
    <p:sldId id="383" r:id="rId27"/>
    <p:sldId id="384" r:id="rId28"/>
    <p:sldId id="385" r:id="rId29"/>
    <p:sldId id="382" r:id="rId30"/>
    <p:sldId id="386" r:id="rId31"/>
    <p:sldId id="387" r:id="rId32"/>
    <p:sldId id="391" r:id="rId33"/>
    <p:sldId id="392" r:id="rId34"/>
    <p:sldId id="393" r:id="rId35"/>
    <p:sldId id="394" r:id="rId36"/>
    <p:sldId id="395" r:id="rId37"/>
    <p:sldId id="396" r:id="rId38"/>
    <p:sldId id="397" r:id="rId39"/>
    <p:sldId id="398" r:id="rId40"/>
    <p:sldId id="399" r:id="rId41"/>
    <p:sldId id="400" r:id="rId42"/>
    <p:sldId id="401" r:id="rId43"/>
    <p:sldId id="402" r:id="rId44"/>
    <p:sldId id="403" r:id="rId45"/>
    <p:sldId id="404" r:id="rId46"/>
    <p:sldId id="405" r:id="rId47"/>
    <p:sldId id="417" r:id="rId48"/>
    <p:sldId id="418" r:id="rId49"/>
    <p:sldId id="465" r:id="rId50"/>
    <p:sldId id="466" r:id="rId51"/>
    <p:sldId id="467" r:id="rId52"/>
    <p:sldId id="422" r:id="rId53"/>
    <p:sldId id="423" r:id="rId54"/>
    <p:sldId id="468" r:id="rId55"/>
    <p:sldId id="469" r:id="rId56"/>
    <p:sldId id="425" r:id="rId57"/>
    <p:sldId id="428" r:id="rId58"/>
    <p:sldId id="440" r:id="rId59"/>
    <p:sldId id="460" r:id="rId60"/>
    <p:sldId id="461" r:id="rId61"/>
    <p:sldId id="459" r:id="rId62"/>
    <p:sldId id="462" r:id="rId63"/>
    <p:sldId id="464" r:id="rId64"/>
    <p:sldId id="470"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47407-F2B6-5B2B-E5A8-C327D3AC04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3800FA-E1B3-9F1E-CF45-0DF8B1726F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41D8CEB-66F3-6668-5460-27289FCB4F76}"/>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5" name="Footer Placeholder 4">
            <a:extLst>
              <a:ext uri="{FF2B5EF4-FFF2-40B4-BE49-F238E27FC236}">
                <a16:creationId xmlns:a16="http://schemas.microsoft.com/office/drawing/2014/main" id="{7FD818DF-79CD-A993-C9E7-EB09F9EE1E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68A31-94D7-EE9D-3404-5D7858A69358}"/>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804637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715B8-8A7E-D415-6D66-9BD37EDBC1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5E0BA5-A0AB-8949-3130-06353F863F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D461A6-8D0D-3CE7-921F-254A1EB8E1B3}"/>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5" name="Footer Placeholder 4">
            <a:extLst>
              <a:ext uri="{FF2B5EF4-FFF2-40B4-BE49-F238E27FC236}">
                <a16:creationId xmlns:a16="http://schemas.microsoft.com/office/drawing/2014/main" id="{2E1C31D9-EA4B-E77B-761B-D6AE26490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2F5BE-6765-1A0E-44B5-ED2E02BAACDB}"/>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93660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71DA20-C96A-144F-E4FC-C3282611B33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491635-D9C2-BD71-FE7F-B8C2852A60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0A3CA3-43E3-9EDE-AC23-BF2DDBFB56ED}"/>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5" name="Footer Placeholder 4">
            <a:extLst>
              <a:ext uri="{FF2B5EF4-FFF2-40B4-BE49-F238E27FC236}">
                <a16:creationId xmlns:a16="http://schemas.microsoft.com/office/drawing/2014/main" id="{3D0CE339-ADD0-EF4D-5443-748952133F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B9F7B0-D2D5-3835-5500-8C73DB3D0B5D}"/>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1743941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D68F1-F537-F3A8-37C2-16AAF39A58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1B848D-AB74-83BC-186F-F43B765D81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F0FA14-EE5F-8524-FFE7-3054DAA926EE}"/>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5" name="Footer Placeholder 4">
            <a:extLst>
              <a:ext uri="{FF2B5EF4-FFF2-40B4-BE49-F238E27FC236}">
                <a16:creationId xmlns:a16="http://schemas.microsoft.com/office/drawing/2014/main" id="{9997F50A-E5B0-4844-1E2A-6B37AEFDA4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9E739-2DD2-D15F-0275-ACCB6171E585}"/>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22615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43EE1-34EE-C685-49F6-43344629F3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470074-0E38-2473-01E8-75B7D09E66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335D50-6B85-BA0A-81F3-FE7FC79CFA4D}"/>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5" name="Footer Placeholder 4">
            <a:extLst>
              <a:ext uri="{FF2B5EF4-FFF2-40B4-BE49-F238E27FC236}">
                <a16:creationId xmlns:a16="http://schemas.microsoft.com/office/drawing/2014/main" id="{5778CED7-A9D5-252E-17D2-EB32E09600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8203FE-8B05-33B0-BCE6-86D7E0F24FE9}"/>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1179052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0EBF8-97CB-3C24-F6FF-192F43A83F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02B323-97BA-3028-F605-6025A96E9E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4B48A9-684D-D8B4-70BD-8ECE3B86BB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8E4138-7F37-98A3-5D1A-D4F15A81EA77}"/>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6" name="Footer Placeholder 5">
            <a:extLst>
              <a:ext uri="{FF2B5EF4-FFF2-40B4-BE49-F238E27FC236}">
                <a16:creationId xmlns:a16="http://schemas.microsoft.com/office/drawing/2014/main" id="{7E76C518-C186-4ED1-1F7B-BA7CEBCBE3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592D73-C3EC-8787-66A1-A49EDB7B5DAA}"/>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1115960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1DEFD-FE55-B87E-BE8E-EE75A1B9D0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9F32DCE-201A-970F-0319-3FFE845AA1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F8EDF3-6A1D-88ED-2598-7DC6C9391B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772490-331A-1B36-E0AE-EAA6573F9E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7687857-782D-46C8-2907-6B288B9EC9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A84398-6219-935D-6090-F8908BA63BA8}"/>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8" name="Footer Placeholder 7">
            <a:extLst>
              <a:ext uri="{FF2B5EF4-FFF2-40B4-BE49-F238E27FC236}">
                <a16:creationId xmlns:a16="http://schemas.microsoft.com/office/drawing/2014/main" id="{90E1F79E-4E68-F97A-49D6-87A786219A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EEC3CED-D10F-1B3F-3959-66EA1BB48DE2}"/>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2039658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C7368-8CA8-F5B8-E7D3-0C59AAA0DA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F5E69E-2F20-2C24-EA40-7E830800F0D2}"/>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4" name="Footer Placeholder 3">
            <a:extLst>
              <a:ext uri="{FF2B5EF4-FFF2-40B4-BE49-F238E27FC236}">
                <a16:creationId xmlns:a16="http://schemas.microsoft.com/office/drawing/2014/main" id="{BD5E3C4E-F415-58CC-3B32-0D714FBC51A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0F2CC3-7BA6-CBF6-45E7-9D777A80C8F2}"/>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1851279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BA8C82-CF00-BF31-0D41-4F6D7F76185D}"/>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3" name="Footer Placeholder 2">
            <a:extLst>
              <a:ext uri="{FF2B5EF4-FFF2-40B4-BE49-F238E27FC236}">
                <a16:creationId xmlns:a16="http://schemas.microsoft.com/office/drawing/2014/main" id="{CA1D63C2-1B80-19A2-B26A-EB15CEF361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CF5F11-21AF-9AE3-EA22-0DEC481FEFE0}"/>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2644083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D6548-95FD-72C8-0DB4-B8AAFCD850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22AB45-1382-F4E1-C616-5A960F3908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7820BA-F6E9-C3E9-73FA-77981DEC5D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97A550-5607-17D8-10A6-9F5CDFFD4C89}"/>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6" name="Footer Placeholder 5">
            <a:extLst>
              <a:ext uri="{FF2B5EF4-FFF2-40B4-BE49-F238E27FC236}">
                <a16:creationId xmlns:a16="http://schemas.microsoft.com/office/drawing/2014/main" id="{D094B0D8-AD96-382D-611C-4677F80E98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612709-8411-7522-A8A0-4C9D78C7E40F}"/>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191900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0566F-5A42-2D70-E69C-1D8F7CB285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6A8575-4DF8-03C2-AAD5-3909289D45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0585B8E-D522-3F5A-A3D2-B464300235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3F2C21-BACE-891E-BF47-732CBFCB1F0D}"/>
              </a:ext>
            </a:extLst>
          </p:cNvPr>
          <p:cNvSpPr>
            <a:spLocks noGrp="1"/>
          </p:cNvSpPr>
          <p:nvPr>
            <p:ph type="dt" sz="half" idx="10"/>
          </p:nvPr>
        </p:nvSpPr>
        <p:spPr/>
        <p:txBody>
          <a:bodyPr/>
          <a:lstStyle/>
          <a:p>
            <a:fld id="{CD6AAB3D-F0E3-4381-8F43-739456A24BAB}" type="datetimeFigureOut">
              <a:rPr lang="en-US" smtClean="0"/>
              <a:t>4/5/2025</a:t>
            </a:fld>
            <a:endParaRPr lang="en-US"/>
          </a:p>
        </p:txBody>
      </p:sp>
      <p:sp>
        <p:nvSpPr>
          <p:cNvPr id="6" name="Footer Placeholder 5">
            <a:extLst>
              <a:ext uri="{FF2B5EF4-FFF2-40B4-BE49-F238E27FC236}">
                <a16:creationId xmlns:a16="http://schemas.microsoft.com/office/drawing/2014/main" id="{6450C3B1-61E7-3A3B-556E-A9FAB5DA62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188ADE-E8D3-5BD9-4140-76AF68FF6AE1}"/>
              </a:ext>
            </a:extLst>
          </p:cNvPr>
          <p:cNvSpPr>
            <a:spLocks noGrp="1"/>
          </p:cNvSpPr>
          <p:nvPr>
            <p:ph type="sldNum" sz="quarter" idx="12"/>
          </p:nvPr>
        </p:nvSpPr>
        <p:spPr/>
        <p:txBody>
          <a:bodyPr/>
          <a:lstStyle/>
          <a:p>
            <a:fld id="{CA43C921-611D-418A-94B5-B375F068A6AD}" type="slidenum">
              <a:rPr lang="en-US" smtClean="0"/>
              <a:t>‹#›</a:t>
            </a:fld>
            <a:endParaRPr lang="en-US"/>
          </a:p>
        </p:txBody>
      </p:sp>
    </p:spTree>
    <p:extLst>
      <p:ext uri="{BB962C8B-B14F-4D97-AF65-F5344CB8AC3E}">
        <p14:creationId xmlns:p14="http://schemas.microsoft.com/office/powerpoint/2010/main" val="4109170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D8312B-C229-565C-F41E-1D4FF9BF71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3BAD64-D4C6-9E00-F03F-74C155E2DD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69D5D4-EDF4-F5A9-2968-57BFE1A569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6AAB3D-F0E3-4381-8F43-739456A24BAB}" type="datetimeFigureOut">
              <a:rPr lang="en-US" smtClean="0"/>
              <a:t>4/5/2025</a:t>
            </a:fld>
            <a:endParaRPr lang="en-US"/>
          </a:p>
        </p:txBody>
      </p:sp>
      <p:sp>
        <p:nvSpPr>
          <p:cNvPr id="5" name="Footer Placeholder 4">
            <a:extLst>
              <a:ext uri="{FF2B5EF4-FFF2-40B4-BE49-F238E27FC236}">
                <a16:creationId xmlns:a16="http://schemas.microsoft.com/office/drawing/2014/main" id="{84072EEA-4D4C-012A-94AB-CBEDCE1EB3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895F40-4452-22F8-D070-CCCDB0DCFC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43C921-611D-418A-94B5-B375F068A6AD}" type="slidenum">
              <a:rPr lang="en-US" smtClean="0"/>
              <a:t>‹#›</a:t>
            </a:fld>
            <a:endParaRPr lang="en-US"/>
          </a:p>
        </p:txBody>
      </p:sp>
    </p:spTree>
    <p:extLst>
      <p:ext uri="{BB962C8B-B14F-4D97-AF65-F5344CB8AC3E}">
        <p14:creationId xmlns:p14="http://schemas.microsoft.com/office/powerpoint/2010/main" val="4042634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D303E-D95A-1728-A463-F2ED9B80A079}"/>
              </a:ext>
            </a:extLst>
          </p:cNvPr>
          <p:cNvSpPr>
            <a:spLocks noGrp="1"/>
          </p:cNvSpPr>
          <p:nvPr>
            <p:ph type="ctrTitle"/>
          </p:nvPr>
        </p:nvSpPr>
        <p:spPr/>
        <p:txBody>
          <a:bodyPr/>
          <a:lstStyle/>
          <a:p>
            <a:r>
              <a:rPr lang="en-US" dirty="0"/>
              <a:t>Metapsychology </a:t>
            </a:r>
            <a:br>
              <a:rPr lang="en-US" dirty="0"/>
            </a:br>
            <a:r>
              <a:rPr lang="en-US" dirty="0"/>
              <a:t>(Part 2)</a:t>
            </a:r>
          </a:p>
        </p:txBody>
      </p:sp>
      <p:sp>
        <p:nvSpPr>
          <p:cNvPr id="3" name="Subtitle 2">
            <a:extLst>
              <a:ext uri="{FF2B5EF4-FFF2-40B4-BE49-F238E27FC236}">
                <a16:creationId xmlns:a16="http://schemas.microsoft.com/office/drawing/2014/main" id="{4B80ABA2-A333-DDF3-A3AD-879BD24C0AB8}"/>
              </a:ext>
            </a:extLst>
          </p:cNvPr>
          <p:cNvSpPr>
            <a:spLocks noGrp="1"/>
          </p:cNvSpPr>
          <p:nvPr>
            <p:ph type="subTitle" idx="1"/>
          </p:nvPr>
        </p:nvSpPr>
        <p:spPr/>
        <p:txBody>
          <a:bodyPr/>
          <a:lstStyle/>
          <a:p>
            <a:r>
              <a:rPr lang="en-US" dirty="0"/>
              <a:t>Metapsychology of Object Relations Theory</a:t>
            </a:r>
          </a:p>
        </p:txBody>
      </p:sp>
    </p:spTree>
    <p:extLst>
      <p:ext uri="{BB962C8B-B14F-4D97-AF65-F5344CB8AC3E}">
        <p14:creationId xmlns:p14="http://schemas.microsoft.com/office/powerpoint/2010/main" val="1360078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EAE11-6E5E-2B0F-554C-F9E682889D73}"/>
              </a:ext>
            </a:extLst>
          </p:cNvPr>
          <p:cNvSpPr>
            <a:spLocks noGrp="1"/>
          </p:cNvSpPr>
          <p:nvPr>
            <p:ph type="title"/>
          </p:nvPr>
        </p:nvSpPr>
        <p:spPr/>
        <p:txBody>
          <a:bodyPr/>
          <a:lstStyle/>
          <a:p>
            <a:pPr algn="ctr"/>
            <a:r>
              <a:rPr lang="en-US" dirty="0"/>
              <a:t>What is Object Relations?</a:t>
            </a:r>
          </a:p>
        </p:txBody>
      </p:sp>
      <p:sp>
        <p:nvSpPr>
          <p:cNvPr id="3" name="Content Placeholder 2">
            <a:extLst>
              <a:ext uri="{FF2B5EF4-FFF2-40B4-BE49-F238E27FC236}">
                <a16:creationId xmlns:a16="http://schemas.microsoft.com/office/drawing/2014/main" id="{0A811093-7426-4DA8-7CAA-8C02EF900B47}"/>
              </a:ext>
            </a:extLst>
          </p:cNvPr>
          <p:cNvSpPr>
            <a:spLocks noGrp="1"/>
          </p:cNvSpPr>
          <p:nvPr>
            <p:ph idx="1"/>
          </p:nvPr>
        </p:nvSpPr>
        <p:spPr/>
        <p:txBody>
          <a:bodyPr>
            <a:normAutofit fontScale="85000" lnSpcReduction="20000"/>
          </a:bodyPr>
          <a:lstStyle/>
          <a:p>
            <a:r>
              <a:rPr lang="en-US" b="1" dirty="0"/>
              <a:t>Definition:</a:t>
            </a:r>
            <a:endParaRPr lang="en-US" dirty="0"/>
          </a:p>
          <a:p>
            <a:pPr>
              <a:buFont typeface="Arial" panose="020B0604020202020204" pitchFamily="34" charset="0"/>
              <a:buChar char="•"/>
            </a:pPr>
            <a:r>
              <a:rPr lang="en-US" dirty="0"/>
              <a:t>A psychoanalytic theory focusing on how early relationships shape personality and mental health.</a:t>
            </a:r>
          </a:p>
          <a:p>
            <a:pPr>
              <a:buFont typeface="Arial" panose="020B0604020202020204" pitchFamily="34" charset="0"/>
              <a:buChar char="•"/>
            </a:pPr>
            <a:r>
              <a:rPr lang="en-US" dirty="0"/>
              <a:t>Developed by </a:t>
            </a:r>
            <a:r>
              <a:rPr lang="en-US" b="1" dirty="0"/>
              <a:t>Fairbairn, Klein, Winnicott, and Bion</a:t>
            </a:r>
            <a:r>
              <a:rPr lang="en-US" dirty="0"/>
              <a:t>, expanding on Freud’s work.</a:t>
            </a:r>
          </a:p>
          <a:p>
            <a:r>
              <a:rPr lang="en-US" b="1" dirty="0"/>
              <a:t>Key Idea:</a:t>
            </a:r>
            <a:endParaRPr lang="en-US" dirty="0"/>
          </a:p>
          <a:p>
            <a:pPr>
              <a:buFont typeface="Arial" panose="020B0604020202020204" pitchFamily="34" charset="0"/>
              <a:buChar char="•"/>
            </a:pPr>
            <a:r>
              <a:rPr lang="en-US" dirty="0"/>
              <a:t>Humans are fundamentally </a:t>
            </a:r>
            <a:r>
              <a:rPr lang="en-US" b="1" dirty="0"/>
              <a:t>relationship-seeking, not just driven by instincts</a:t>
            </a:r>
            <a:r>
              <a:rPr lang="en-US" dirty="0"/>
              <a:t>.</a:t>
            </a:r>
          </a:p>
          <a:p>
            <a:pPr>
              <a:buFont typeface="Arial" panose="020B0604020202020204" pitchFamily="34" charset="0"/>
              <a:buChar char="•"/>
            </a:pPr>
            <a:r>
              <a:rPr lang="en-US" dirty="0"/>
              <a:t>The </a:t>
            </a:r>
            <a:r>
              <a:rPr lang="en-US" b="1" dirty="0"/>
              <a:t>“objects”</a:t>
            </a:r>
            <a:r>
              <a:rPr lang="en-US" dirty="0"/>
              <a:t> are people (or mental representations of people) that influence our inner world.</a:t>
            </a:r>
          </a:p>
          <a:p>
            <a:pPr>
              <a:buFont typeface="Arial" panose="020B0604020202020204" pitchFamily="34" charset="0"/>
              <a:buChar char="•"/>
            </a:pPr>
            <a:r>
              <a:rPr lang="en-US" dirty="0"/>
              <a:t>Early interactions with caregivers shape how we relate to others in adulthood.</a:t>
            </a:r>
          </a:p>
          <a:p>
            <a:r>
              <a:rPr lang="en-US" b="1" dirty="0"/>
              <a:t>Example:</a:t>
            </a:r>
            <a:br>
              <a:rPr lang="en-US" dirty="0"/>
            </a:br>
            <a:r>
              <a:rPr lang="en-US" dirty="0"/>
              <a:t>A child internalizes their mother’s care (or neglect), influencing future relationships and self-perception.</a:t>
            </a:r>
          </a:p>
          <a:p>
            <a:endParaRPr lang="en-US" dirty="0"/>
          </a:p>
        </p:txBody>
      </p:sp>
    </p:spTree>
    <p:extLst>
      <p:ext uri="{BB962C8B-B14F-4D97-AF65-F5344CB8AC3E}">
        <p14:creationId xmlns:p14="http://schemas.microsoft.com/office/powerpoint/2010/main" val="164012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C7C79-6C91-906C-89F0-3DB73E24B993}"/>
              </a:ext>
            </a:extLst>
          </p:cNvPr>
          <p:cNvSpPr>
            <a:spLocks noGrp="1"/>
          </p:cNvSpPr>
          <p:nvPr>
            <p:ph type="title"/>
          </p:nvPr>
        </p:nvSpPr>
        <p:spPr/>
        <p:txBody>
          <a:bodyPr/>
          <a:lstStyle/>
          <a:p>
            <a:pPr algn="ctr"/>
            <a:r>
              <a:rPr lang="en-US" dirty="0"/>
              <a:t>Core Concepts of Object Relations</a:t>
            </a:r>
          </a:p>
        </p:txBody>
      </p:sp>
      <p:sp>
        <p:nvSpPr>
          <p:cNvPr id="3" name="Content Placeholder 2">
            <a:extLst>
              <a:ext uri="{FF2B5EF4-FFF2-40B4-BE49-F238E27FC236}">
                <a16:creationId xmlns:a16="http://schemas.microsoft.com/office/drawing/2014/main" id="{8D35F141-09DB-13FC-19AA-48AA4119C85F}"/>
              </a:ext>
            </a:extLst>
          </p:cNvPr>
          <p:cNvSpPr>
            <a:spLocks noGrp="1"/>
          </p:cNvSpPr>
          <p:nvPr>
            <p:ph idx="1"/>
          </p:nvPr>
        </p:nvSpPr>
        <p:spPr/>
        <p:txBody>
          <a:bodyPr>
            <a:normAutofit fontScale="77500" lnSpcReduction="20000"/>
          </a:bodyPr>
          <a:lstStyle/>
          <a:p>
            <a:r>
              <a:rPr lang="en-US" b="1" dirty="0"/>
              <a:t>1. Internalized Objects</a:t>
            </a:r>
            <a:endParaRPr lang="en-US" dirty="0"/>
          </a:p>
          <a:p>
            <a:pPr>
              <a:buFont typeface="Arial" panose="020B0604020202020204" pitchFamily="34" charset="0"/>
              <a:buChar char="•"/>
            </a:pPr>
            <a:r>
              <a:rPr lang="en-US" dirty="0"/>
              <a:t>Mental images of caregivers form the blueprint for future relationships.</a:t>
            </a:r>
          </a:p>
          <a:p>
            <a:pPr>
              <a:buFont typeface="Arial" panose="020B0604020202020204" pitchFamily="34" charset="0"/>
              <a:buChar char="•"/>
            </a:pPr>
            <a:r>
              <a:rPr lang="en-US" dirty="0"/>
              <a:t>Can be </a:t>
            </a:r>
            <a:r>
              <a:rPr lang="en-US" b="1" dirty="0"/>
              <a:t>positive (secure attachment)</a:t>
            </a:r>
            <a:r>
              <a:rPr lang="en-US" dirty="0"/>
              <a:t> or </a:t>
            </a:r>
            <a:r>
              <a:rPr lang="en-US" b="1" dirty="0"/>
              <a:t>negative (fear, abandonment issues)</a:t>
            </a:r>
            <a:r>
              <a:rPr lang="en-US" dirty="0"/>
              <a:t>.</a:t>
            </a:r>
          </a:p>
          <a:p>
            <a:r>
              <a:rPr lang="en-US" dirty="0"/>
              <a:t> </a:t>
            </a:r>
            <a:r>
              <a:rPr lang="en-US" b="1" dirty="0"/>
              <a:t>2. Splitting &amp; Integration (Klein)</a:t>
            </a:r>
            <a:endParaRPr lang="en-US" dirty="0"/>
          </a:p>
          <a:p>
            <a:pPr>
              <a:buFont typeface="Arial" panose="020B0604020202020204" pitchFamily="34" charset="0"/>
              <a:buChar char="•"/>
            </a:pPr>
            <a:r>
              <a:rPr lang="en-US" dirty="0"/>
              <a:t>In early life, objects are seen as </a:t>
            </a:r>
            <a:r>
              <a:rPr lang="en-US" b="1" dirty="0"/>
              <a:t>“all good” or “all bad”</a:t>
            </a:r>
            <a:r>
              <a:rPr lang="en-US" dirty="0"/>
              <a:t> (splitting).</a:t>
            </a:r>
          </a:p>
          <a:p>
            <a:pPr>
              <a:buFont typeface="Arial" panose="020B0604020202020204" pitchFamily="34" charset="0"/>
              <a:buChar char="•"/>
            </a:pPr>
            <a:r>
              <a:rPr lang="en-US" dirty="0"/>
              <a:t>Healthy development leads to </a:t>
            </a:r>
            <a:r>
              <a:rPr lang="en-US" b="1" dirty="0"/>
              <a:t>integration</a:t>
            </a:r>
            <a:r>
              <a:rPr lang="en-US" dirty="0"/>
              <a:t>—understanding that people have both good and bad aspects.</a:t>
            </a:r>
          </a:p>
          <a:p>
            <a:r>
              <a:rPr lang="en-US" dirty="0"/>
              <a:t> </a:t>
            </a:r>
            <a:r>
              <a:rPr lang="en-US" b="1" dirty="0"/>
              <a:t>3. The Role of Containment (Bion)</a:t>
            </a:r>
            <a:endParaRPr lang="en-US" dirty="0"/>
          </a:p>
          <a:p>
            <a:pPr>
              <a:buFont typeface="Arial" panose="020B0604020202020204" pitchFamily="34" charset="0"/>
              <a:buChar char="•"/>
            </a:pPr>
            <a:r>
              <a:rPr lang="en-US" dirty="0"/>
              <a:t>Caregivers </a:t>
            </a:r>
            <a:r>
              <a:rPr lang="en-US" b="1" dirty="0"/>
              <a:t>“contain”</a:t>
            </a:r>
            <a:r>
              <a:rPr lang="en-US" dirty="0"/>
              <a:t> the child’s overwhelming emotions, helping them develop thinking and emotional regulation.</a:t>
            </a:r>
          </a:p>
          <a:p>
            <a:r>
              <a:rPr lang="en-US" dirty="0"/>
              <a:t> </a:t>
            </a:r>
            <a:r>
              <a:rPr lang="en-US" b="1" dirty="0"/>
              <a:t>4. Transference in Therapy</a:t>
            </a:r>
            <a:endParaRPr lang="en-US" dirty="0"/>
          </a:p>
          <a:p>
            <a:pPr>
              <a:buFont typeface="Arial" panose="020B0604020202020204" pitchFamily="34" charset="0"/>
              <a:buChar char="•"/>
            </a:pPr>
            <a:r>
              <a:rPr lang="en-US" dirty="0"/>
              <a:t>Unconscious relational patterns are </a:t>
            </a:r>
            <a:r>
              <a:rPr lang="en-US" b="1" dirty="0"/>
              <a:t>replayed with the therapist</a:t>
            </a:r>
            <a:r>
              <a:rPr lang="en-US" dirty="0"/>
              <a:t>, offering a chance for healing.</a:t>
            </a:r>
          </a:p>
          <a:p>
            <a:endParaRPr lang="en-US" dirty="0"/>
          </a:p>
        </p:txBody>
      </p:sp>
    </p:spTree>
    <p:extLst>
      <p:ext uri="{BB962C8B-B14F-4D97-AF65-F5344CB8AC3E}">
        <p14:creationId xmlns:p14="http://schemas.microsoft.com/office/powerpoint/2010/main" val="1369203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1182F-882F-8562-AB89-591B4BF545F9}"/>
              </a:ext>
            </a:extLst>
          </p:cNvPr>
          <p:cNvSpPr>
            <a:spLocks noGrp="1"/>
          </p:cNvSpPr>
          <p:nvPr>
            <p:ph type="title"/>
          </p:nvPr>
        </p:nvSpPr>
        <p:spPr/>
        <p:txBody>
          <a:bodyPr/>
          <a:lstStyle/>
          <a:p>
            <a:pPr algn="ctr"/>
            <a:r>
              <a:rPr lang="en-US" dirty="0"/>
              <a:t>Object Relations Theory vs. Drive Theory</a:t>
            </a:r>
          </a:p>
        </p:txBody>
      </p:sp>
      <p:sp>
        <p:nvSpPr>
          <p:cNvPr id="3" name="Content Placeholder 2">
            <a:extLst>
              <a:ext uri="{FF2B5EF4-FFF2-40B4-BE49-F238E27FC236}">
                <a16:creationId xmlns:a16="http://schemas.microsoft.com/office/drawing/2014/main" id="{5E399470-AE34-5C2B-183D-C6A352405565}"/>
              </a:ext>
            </a:extLst>
          </p:cNvPr>
          <p:cNvSpPr>
            <a:spLocks noGrp="1"/>
          </p:cNvSpPr>
          <p:nvPr>
            <p:ph idx="1"/>
          </p:nvPr>
        </p:nvSpPr>
        <p:spPr/>
        <p:txBody>
          <a:bodyPr/>
          <a:lstStyle/>
          <a:p>
            <a:r>
              <a:rPr lang="en-US" dirty="0"/>
              <a:t>Freud’s Drive Theory: Emphasis on drives (sexual and aggressive).</a:t>
            </a:r>
          </a:p>
          <a:p>
            <a:r>
              <a:rPr lang="en-US" dirty="0"/>
              <a:t>Object Relations Theory: Emphasis on relational needs and the formation of internal objects.</a:t>
            </a:r>
          </a:p>
          <a:p>
            <a:endParaRPr lang="en-US" dirty="0"/>
          </a:p>
        </p:txBody>
      </p:sp>
    </p:spTree>
    <p:extLst>
      <p:ext uri="{BB962C8B-B14F-4D97-AF65-F5344CB8AC3E}">
        <p14:creationId xmlns:p14="http://schemas.microsoft.com/office/powerpoint/2010/main" val="1204809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1A27E-1D99-3E40-70D3-DB43B7EA865E}"/>
              </a:ext>
            </a:extLst>
          </p:cNvPr>
          <p:cNvSpPr>
            <a:spLocks noGrp="1"/>
          </p:cNvSpPr>
          <p:nvPr>
            <p:ph type="title"/>
          </p:nvPr>
        </p:nvSpPr>
        <p:spPr/>
        <p:txBody>
          <a:bodyPr/>
          <a:lstStyle/>
          <a:p>
            <a:pPr algn="ctr"/>
            <a:r>
              <a:rPr lang="en-US" dirty="0"/>
              <a:t>Melanie Klein and the Emergence of Object Relations</a:t>
            </a:r>
          </a:p>
        </p:txBody>
      </p:sp>
      <p:sp>
        <p:nvSpPr>
          <p:cNvPr id="3" name="Content Placeholder 2">
            <a:extLst>
              <a:ext uri="{FF2B5EF4-FFF2-40B4-BE49-F238E27FC236}">
                <a16:creationId xmlns:a16="http://schemas.microsoft.com/office/drawing/2014/main" id="{99C7B15F-A9A9-A43A-167E-73D40EE89E1C}"/>
              </a:ext>
            </a:extLst>
          </p:cNvPr>
          <p:cNvSpPr>
            <a:spLocks noGrp="1"/>
          </p:cNvSpPr>
          <p:nvPr>
            <p:ph idx="1"/>
          </p:nvPr>
        </p:nvSpPr>
        <p:spPr/>
        <p:txBody>
          <a:bodyPr/>
          <a:lstStyle/>
          <a:p>
            <a:r>
              <a:rPr lang="en-US" dirty="0"/>
              <a:t>Key Concept: </a:t>
            </a:r>
          </a:p>
          <a:p>
            <a:r>
              <a:rPr lang="en-US" dirty="0"/>
              <a:t>Internal objects </a:t>
            </a:r>
          </a:p>
          <a:p>
            <a:r>
              <a:rPr lang="en-US" dirty="0"/>
              <a:t>the development of the paranoid-schizoid and depressive positions.</a:t>
            </a:r>
          </a:p>
        </p:txBody>
      </p:sp>
    </p:spTree>
    <p:extLst>
      <p:ext uri="{BB962C8B-B14F-4D97-AF65-F5344CB8AC3E}">
        <p14:creationId xmlns:p14="http://schemas.microsoft.com/office/powerpoint/2010/main" val="3514429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B44B3-797B-E5DA-CA42-F55171C9CB07}"/>
              </a:ext>
            </a:extLst>
          </p:cNvPr>
          <p:cNvSpPr>
            <a:spLocks noGrp="1"/>
          </p:cNvSpPr>
          <p:nvPr>
            <p:ph type="title"/>
          </p:nvPr>
        </p:nvSpPr>
        <p:spPr/>
        <p:txBody>
          <a:bodyPr/>
          <a:lstStyle/>
          <a:p>
            <a:pPr algn="ctr"/>
            <a:r>
              <a:rPr lang="en-US" dirty="0"/>
              <a:t>Fairbairn’s Relational Ego</a:t>
            </a:r>
          </a:p>
        </p:txBody>
      </p:sp>
      <p:sp>
        <p:nvSpPr>
          <p:cNvPr id="3" name="Content Placeholder 2">
            <a:extLst>
              <a:ext uri="{FF2B5EF4-FFF2-40B4-BE49-F238E27FC236}">
                <a16:creationId xmlns:a16="http://schemas.microsoft.com/office/drawing/2014/main" id="{A2B9A185-8457-0210-FEEB-75C1DAA3BBFC}"/>
              </a:ext>
            </a:extLst>
          </p:cNvPr>
          <p:cNvSpPr>
            <a:spLocks noGrp="1"/>
          </p:cNvSpPr>
          <p:nvPr>
            <p:ph idx="1"/>
          </p:nvPr>
        </p:nvSpPr>
        <p:spPr/>
        <p:txBody>
          <a:bodyPr>
            <a:normAutofit lnSpcReduction="10000"/>
          </a:bodyPr>
          <a:lstStyle/>
          <a:p>
            <a:r>
              <a:rPr lang="en-US" dirty="0"/>
              <a:t>Fairbairn’s Contribution: Shift from Freud’s drive model to relational dynamics.</a:t>
            </a:r>
          </a:p>
          <a:p>
            <a:r>
              <a:rPr lang="en-US" dirty="0"/>
              <a:t>Libidinal and Anti-libidinal Ego: Early internal conflicts between love and rejection.</a:t>
            </a:r>
          </a:p>
          <a:p>
            <a:r>
              <a:rPr lang="en-US" dirty="0"/>
              <a:t> The ego is inherently relational, formed in the context of early object relations.</a:t>
            </a:r>
          </a:p>
          <a:p>
            <a:r>
              <a:rPr lang="en-US" dirty="0"/>
              <a:t> Libidinal Ego: Part of the ego that is shaped by nurturing, loving relationships.</a:t>
            </a:r>
          </a:p>
          <a:p>
            <a:r>
              <a:rPr lang="en-US" dirty="0"/>
              <a:t> Anti-libidinal Ego: Part of the ego formed as a defensive response to early frustrations and rejection.</a:t>
            </a:r>
          </a:p>
          <a:p>
            <a:endParaRPr lang="en-US" dirty="0"/>
          </a:p>
          <a:p>
            <a:endParaRPr lang="en-US" dirty="0"/>
          </a:p>
        </p:txBody>
      </p:sp>
    </p:spTree>
    <p:extLst>
      <p:ext uri="{BB962C8B-B14F-4D97-AF65-F5344CB8AC3E}">
        <p14:creationId xmlns:p14="http://schemas.microsoft.com/office/powerpoint/2010/main" val="2849065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12AE1-5A58-FA99-0DF3-015D0C4F331A}"/>
              </a:ext>
            </a:extLst>
          </p:cNvPr>
          <p:cNvSpPr>
            <a:spLocks noGrp="1"/>
          </p:cNvSpPr>
          <p:nvPr>
            <p:ph type="title"/>
          </p:nvPr>
        </p:nvSpPr>
        <p:spPr/>
        <p:txBody>
          <a:bodyPr/>
          <a:lstStyle/>
          <a:p>
            <a:pPr algn="ctr"/>
            <a:r>
              <a:rPr lang="en-US" dirty="0"/>
              <a:t>Winnicott’s Contributions to Object Relations Theory</a:t>
            </a:r>
          </a:p>
        </p:txBody>
      </p:sp>
      <p:sp>
        <p:nvSpPr>
          <p:cNvPr id="3" name="Content Placeholder 2">
            <a:extLst>
              <a:ext uri="{FF2B5EF4-FFF2-40B4-BE49-F238E27FC236}">
                <a16:creationId xmlns:a16="http://schemas.microsoft.com/office/drawing/2014/main" id="{E150CC86-82F9-3BC6-9250-765BE5CC880E}"/>
              </a:ext>
            </a:extLst>
          </p:cNvPr>
          <p:cNvSpPr>
            <a:spLocks noGrp="1"/>
          </p:cNvSpPr>
          <p:nvPr>
            <p:ph idx="1"/>
          </p:nvPr>
        </p:nvSpPr>
        <p:spPr/>
        <p:txBody>
          <a:bodyPr/>
          <a:lstStyle/>
          <a:p>
            <a:r>
              <a:rPr lang="en-US" dirty="0"/>
              <a:t>True Self vs. False Self: Early developmental differentiation.</a:t>
            </a:r>
          </a:p>
          <a:p>
            <a:r>
              <a:rPr lang="en-US" dirty="0"/>
              <a:t> Transitional Objects: How objects help bridge the gap between internal and external reality.</a:t>
            </a:r>
          </a:p>
          <a:p>
            <a:endParaRPr lang="en-US" dirty="0"/>
          </a:p>
        </p:txBody>
      </p:sp>
    </p:spTree>
    <p:extLst>
      <p:ext uri="{BB962C8B-B14F-4D97-AF65-F5344CB8AC3E}">
        <p14:creationId xmlns:p14="http://schemas.microsoft.com/office/powerpoint/2010/main" val="366767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A84A7-60E4-16E1-5D42-22832E9FCEAC}"/>
              </a:ext>
            </a:extLst>
          </p:cNvPr>
          <p:cNvSpPr>
            <a:spLocks noGrp="1"/>
          </p:cNvSpPr>
          <p:nvPr>
            <p:ph type="title"/>
          </p:nvPr>
        </p:nvSpPr>
        <p:spPr/>
        <p:txBody>
          <a:bodyPr/>
          <a:lstStyle/>
          <a:p>
            <a:pPr algn="ctr"/>
            <a:r>
              <a:rPr lang="en-US" dirty="0"/>
              <a:t> Bion – Thinking, Containment &amp; Mental Development</a:t>
            </a:r>
          </a:p>
        </p:txBody>
      </p:sp>
      <p:sp>
        <p:nvSpPr>
          <p:cNvPr id="3" name="Content Placeholder 2">
            <a:extLst>
              <a:ext uri="{FF2B5EF4-FFF2-40B4-BE49-F238E27FC236}">
                <a16:creationId xmlns:a16="http://schemas.microsoft.com/office/drawing/2014/main" id="{008868EB-5DDD-A8E5-64DA-D33C256AC9B8}"/>
              </a:ext>
            </a:extLst>
          </p:cNvPr>
          <p:cNvSpPr>
            <a:spLocks noGrp="1"/>
          </p:cNvSpPr>
          <p:nvPr>
            <p:ph idx="1"/>
          </p:nvPr>
        </p:nvSpPr>
        <p:spPr/>
        <p:txBody>
          <a:bodyPr/>
          <a:lstStyle/>
          <a:p>
            <a:r>
              <a:rPr lang="en-US" dirty="0"/>
              <a:t>Alpha function: How we transform raw experience into thought</a:t>
            </a:r>
          </a:p>
          <a:p>
            <a:r>
              <a:rPr lang="en-US" dirty="0"/>
              <a:t>The role of maternal containment in developing thinking capacity</a:t>
            </a:r>
          </a:p>
          <a:p>
            <a:r>
              <a:rPr lang="en-US" dirty="0"/>
              <a:t>Clinical insight: Psychotic vs. neurotic functioning</a:t>
            </a:r>
          </a:p>
        </p:txBody>
      </p:sp>
    </p:spTree>
    <p:extLst>
      <p:ext uri="{BB962C8B-B14F-4D97-AF65-F5344CB8AC3E}">
        <p14:creationId xmlns:p14="http://schemas.microsoft.com/office/powerpoint/2010/main" val="544567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5EAEA-A8D9-CD22-A633-59645593A624}"/>
              </a:ext>
            </a:extLst>
          </p:cNvPr>
          <p:cNvSpPr>
            <a:spLocks noGrp="1"/>
          </p:cNvSpPr>
          <p:nvPr>
            <p:ph type="title"/>
          </p:nvPr>
        </p:nvSpPr>
        <p:spPr/>
        <p:txBody>
          <a:bodyPr/>
          <a:lstStyle/>
          <a:p>
            <a:pPr algn="ctr"/>
            <a:r>
              <a:rPr lang="en-US" dirty="0"/>
              <a:t>Kernberg and Borderline Personality</a:t>
            </a:r>
          </a:p>
        </p:txBody>
      </p:sp>
      <p:sp>
        <p:nvSpPr>
          <p:cNvPr id="3" name="Content Placeholder 2">
            <a:extLst>
              <a:ext uri="{FF2B5EF4-FFF2-40B4-BE49-F238E27FC236}">
                <a16:creationId xmlns:a16="http://schemas.microsoft.com/office/drawing/2014/main" id="{156B9D72-840D-C99C-A8CD-4BBC4CAD9053}"/>
              </a:ext>
            </a:extLst>
          </p:cNvPr>
          <p:cNvSpPr>
            <a:spLocks noGrp="1"/>
          </p:cNvSpPr>
          <p:nvPr>
            <p:ph idx="1"/>
          </p:nvPr>
        </p:nvSpPr>
        <p:spPr/>
        <p:txBody>
          <a:bodyPr/>
          <a:lstStyle/>
          <a:p>
            <a:r>
              <a:rPr lang="en-US" dirty="0"/>
              <a:t>Kernberg’s Theory: Focus on borderline states and splitting as a defense against anxiety.</a:t>
            </a:r>
          </a:p>
          <a:p>
            <a:r>
              <a:rPr lang="en-US" dirty="0"/>
              <a:t>Internalized Objects in Borderline Personality: How fragmented object relations contribute to symptoms.</a:t>
            </a:r>
          </a:p>
          <a:p>
            <a:endParaRPr lang="en-US" dirty="0"/>
          </a:p>
        </p:txBody>
      </p:sp>
    </p:spTree>
    <p:extLst>
      <p:ext uri="{BB962C8B-B14F-4D97-AF65-F5344CB8AC3E}">
        <p14:creationId xmlns:p14="http://schemas.microsoft.com/office/powerpoint/2010/main" val="3102119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C67FC-7F01-12F7-52CF-F5B7AA7B653C}"/>
              </a:ext>
            </a:extLst>
          </p:cNvPr>
          <p:cNvSpPr>
            <a:spLocks noGrp="1"/>
          </p:cNvSpPr>
          <p:nvPr>
            <p:ph type="title"/>
          </p:nvPr>
        </p:nvSpPr>
        <p:spPr/>
        <p:txBody>
          <a:bodyPr/>
          <a:lstStyle/>
          <a:p>
            <a:pPr algn="ctr"/>
            <a:r>
              <a:rPr lang="en-US" b="1" dirty="0"/>
              <a:t>The Theory of Melanie Klein</a:t>
            </a:r>
          </a:p>
        </p:txBody>
      </p:sp>
      <p:sp>
        <p:nvSpPr>
          <p:cNvPr id="3" name="Content Placeholder 2">
            <a:extLst>
              <a:ext uri="{FF2B5EF4-FFF2-40B4-BE49-F238E27FC236}">
                <a16:creationId xmlns:a16="http://schemas.microsoft.com/office/drawing/2014/main" id="{1A8FDEF8-D204-4AC3-7AE4-A06FDAAA8AEB}"/>
              </a:ext>
            </a:extLst>
          </p:cNvPr>
          <p:cNvSpPr>
            <a:spLocks noGrp="1"/>
          </p:cNvSpPr>
          <p:nvPr>
            <p:ph idx="1"/>
          </p:nvPr>
        </p:nvSpPr>
        <p:spPr/>
        <p:txBody>
          <a:bodyPr>
            <a:normAutofit fontScale="92500" lnSpcReduction="20000"/>
          </a:bodyPr>
          <a:lstStyle/>
          <a:p>
            <a:r>
              <a:rPr lang="en-US" dirty="0"/>
              <a:t>3 Phases:</a:t>
            </a:r>
          </a:p>
          <a:p>
            <a:r>
              <a:rPr lang="en-US" b="1" dirty="0"/>
              <a:t>First Phase </a:t>
            </a:r>
            <a:r>
              <a:rPr lang="en-US" dirty="0"/>
              <a:t>: </a:t>
            </a:r>
          </a:p>
          <a:p>
            <a:r>
              <a:rPr lang="en-US" i="1" dirty="0"/>
              <a:t>on the development of the child </a:t>
            </a:r>
          </a:p>
          <a:p>
            <a:r>
              <a:rPr lang="en-US" i="1" dirty="0"/>
              <a:t>The psychoanalysis of children (1932)</a:t>
            </a:r>
          </a:p>
          <a:p>
            <a:r>
              <a:rPr lang="en-US" b="1" dirty="0"/>
              <a:t>Second phase:</a:t>
            </a:r>
          </a:p>
          <a:p>
            <a:r>
              <a:rPr lang="en-US" i="1" dirty="0"/>
              <a:t>A contribution to the psychogenesis of the manic depressive states. (1934)</a:t>
            </a:r>
          </a:p>
          <a:p>
            <a:r>
              <a:rPr lang="en-US" i="1" dirty="0"/>
              <a:t>Mourning and its relation to manic depression states (1940)</a:t>
            </a:r>
          </a:p>
          <a:p>
            <a:r>
              <a:rPr lang="en-US" b="1" dirty="0"/>
              <a:t>Third Phase:</a:t>
            </a:r>
          </a:p>
          <a:p>
            <a:r>
              <a:rPr lang="en-US" i="1" dirty="0"/>
              <a:t>Notes on some schizoid Mechanisms (1946)</a:t>
            </a:r>
          </a:p>
          <a:p>
            <a:r>
              <a:rPr lang="en-US" i="1" dirty="0"/>
              <a:t>Envy and gratitude (1957)</a:t>
            </a:r>
          </a:p>
        </p:txBody>
      </p:sp>
    </p:spTree>
    <p:extLst>
      <p:ext uri="{BB962C8B-B14F-4D97-AF65-F5344CB8AC3E}">
        <p14:creationId xmlns:p14="http://schemas.microsoft.com/office/powerpoint/2010/main" val="1905189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A5F63-77DB-DF02-2725-CE70E1DDAEA1}"/>
              </a:ext>
            </a:extLst>
          </p:cNvPr>
          <p:cNvSpPr>
            <a:spLocks noGrp="1"/>
          </p:cNvSpPr>
          <p:nvPr>
            <p:ph type="title"/>
          </p:nvPr>
        </p:nvSpPr>
        <p:spPr/>
        <p:txBody>
          <a:bodyPr/>
          <a:lstStyle/>
          <a:p>
            <a:pPr algn="ctr"/>
            <a:r>
              <a:rPr lang="en-US" b="1" dirty="0"/>
              <a:t>The Theory of Melanie Klein</a:t>
            </a:r>
            <a:endParaRPr lang="en-US" dirty="0"/>
          </a:p>
        </p:txBody>
      </p:sp>
      <p:sp>
        <p:nvSpPr>
          <p:cNvPr id="3" name="Content Placeholder 2">
            <a:extLst>
              <a:ext uri="{FF2B5EF4-FFF2-40B4-BE49-F238E27FC236}">
                <a16:creationId xmlns:a16="http://schemas.microsoft.com/office/drawing/2014/main" id="{5C294556-2D30-0631-B237-4A867613C39B}"/>
              </a:ext>
            </a:extLst>
          </p:cNvPr>
          <p:cNvSpPr>
            <a:spLocks noGrp="1"/>
          </p:cNvSpPr>
          <p:nvPr>
            <p:ph idx="1"/>
          </p:nvPr>
        </p:nvSpPr>
        <p:spPr/>
        <p:txBody>
          <a:bodyPr>
            <a:normAutofit fontScale="85000" lnSpcReduction="20000"/>
          </a:bodyPr>
          <a:lstStyle/>
          <a:p>
            <a:r>
              <a:rPr lang="en-US" b="1" u="sng" dirty="0"/>
              <a:t>First Phase:</a:t>
            </a:r>
          </a:p>
          <a:p>
            <a:r>
              <a:rPr lang="en-US" dirty="0"/>
              <a:t>Play therapy</a:t>
            </a:r>
          </a:p>
          <a:p>
            <a:r>
              <a:rPr lang="en-US" dirty="0"/>
              <a:t>Give her road to child unconscious (Phantasy and object-relations)</a:t>
            </a:r>
          </a:p>
          <a:p>
            <a:r>
              <a:rPr lang="en-US" dirty="0"/>
              <a:t>Early Oedipus complex</a:t>
            </a:r>
          </a:p>
          <a:p>
            <a:r>
              <a:rPr lang="en-US" dirty="0"/>
              <a:t>Early super-ego (savage)</a:t>
            </a:r>
          </a:p>
          <a:p>
            <a:r>
              <a:rPr lang="en-US" dirty="0"/>
              <a:t>= early internal object relationships.</a:t>
            </a:r>
          </a:p>
          <a:p>
            <a:r>
              <a:rPr lang="en-US" dirty="0"/>
              <a:t>Object relations extend far into the past right back to part-object relations (Breast – penis) = primary Oedipus complex.</a:t>
            </a:r>
          </a:p>
          <a:p>
            <a:r>
              <a:rPr lang="en-US" dirty="0"/>
              <a:t>Conflict between aggression and libido (upper hand to Aggression)</a:t>
            </a:r>
          </a:p>
          <a:p>
            <a:r>
              <a:rPr lang="en-US" dirty="0"/>
              <a:t>Defenses: projection, introjection, splitting.</a:t>
            </a:r>
          </a:p>
          <a:p>
            <a:r>
              <a:rPr lang="en-US" dirty="0"/>
              <a:t>Constant interplay between reality and phantasy, splitting, projection and introjection (Complex internal world)</a:t>
            </a:r>
          </a:p>
        </p:txBody>
      </p:sp>
    </p:spTree>
    <p:extLst>
      <p:ext uri="{BB962C8B-B14F-4D97-AF65-F5344CB8AC3E}">
        <p14:creationId xmlns:p14="http://schemas.microsoft.com/office/powerpoint/2010/main" val="1989286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F393E-1578-C73E-3F5C-AEAB8866EDF0}"/>
              </a:ext>
            </a:extLst>
          </p:cNvPr>
          <p:cNvSpPr>
            <a:spLocks noGrp="1"/>
          </p:cNvSpPr>
          <p:nvPr>
            <p:ph type="title"/>
          </p:nvPr>
        </p:nvSpPr>
        <p:spPr/>
        <p:txBody>
          <a:bodyPr/>
          <a:lstStyle/>
          <a:p>
            <a:pPr algn="ctr"/>
            <a:r>
              <a:rPr lang="en-US" dirty="0"/>
              <a:t>Overview</a:t>
            </a:r>
          </a:p>
        </p:txBody>
      </p:sp>
      <p:sp>
        <p:nvSpPr>
          <p:cNvPr id="3" name="Content Placeholder 2">
            <a:extLst>
              <a:ext uri="{FF2B5EF4-FFF2-40B4-BE49-F238E27FC236}">
                <a16:creationId xmlns:a16="http://schemas.microsoft.com/office/drawing/2014/main" id="{1283360F-0BD5-B590-8E2A-4711B640F1EE}"/>
              </a:ext>
            </a:extLst>
          </p:cNvPr>
          <p:cNvSpPr>
            <a:spLocks noGrp="1"/>
          </p:cNvSpPr>
          <p:nvPr>
            <p:ph idx="1"/>
          </p:nvPr>
        </p:nvSpPr>
        <p:spPr/>
        <p:txBody>
          <a:bodyPr/>
          <a:lstStyle/>
          <a:p>
            <a:r>
              <a:rPr lang="en-US" dirty="0"/>
              <a:t>Introduction to Object Relations Theory </a:t>
            </a:r>
          </a:p>
          <a:p>
            <a:r>
              <a:rPr lang="en-US" dirty="0"/>
              <a:t>Melanie Klein &amp; the Foundations of Object Relations</a:t>
            </a:r>
          </a:p>
          <a:p>
            <a:r>
              <a:rPr lang="en-US" dirty="0"/>
              <a:t>Fairbairn &amp; the Shift from Drive to Object</a:t>
            </a:r>
          </a:p>
          <a:p>
            <a:r>
              <a:rPr lang="en-US" dirty="0"/>
              <a:t>Donald Winnicott’s Metapsychology </a:t>
            </a:r>
          </a:p>
          <a:p>
            <a:r>
              <a:rPr lang="en-US" dirty="0"/>
              <a:t>Bion – Thinking, Containment &amp; Mental Development</a:t>
            </a:r>
          </a:p>
          <a:p>
            <a:r>
              <a:rPr lang="en-US" dirty="0"/>
              <a:t>Otto Kernberg’s Metapsychology </a:t>
            </a:r>
          </a:p>
        </p:txBody>
      </p:sp>
    </p:spTree>
    <p:extLst>
      <p:ext uri="{BB962C8B-B14F-4D97-AF65-F5344CB8AC3E}">
        <p14:creationId xmlns:p14="http://schemas.microsoft.com/office/powerpoint/2010/main" val="298796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5DF2C-9D82-1AEC-79C3-B84E57DDB535}"/>
              </a:ext>
            </a:extLst>
          </p:cNvPr>
          <p:cNvSpPr>
            <a:spLocks noGrp="1"/>
          </p:cNvSpPr>
          <p:nvPr>
            <p:ph type="title"/>
          </p:nvPr>
        </p:nvSpPr>
        <p:spPr/>
        <p:txBody>
          <a:bodyPr/>
          <a:lstStyle/>
          <a:p>
            <a:pPr algn="ctr"/>
            <a:r>
              <a:rPr lang="en-US" b="1" dirty="0"/>
              <a:t>The Theory of Melanie Klein</a:t>
            </a:r>
            <a:endParaRPr lang="en-US" dirty="0"/>
          </a:p>
        </p:txBody>
      </p:sp>
      <p:sp>
        <p:nvSpPr>
          <p:cNvPr id="3" name="Content Placeholder 2">
            <a:extLst>
              <a:ext uri="{FF2B5EF4-FFF2-40B4-BE49-F238E27FC236}">
                <a16:creationId xmlns:a16="http://schemas.microsoft.com/office/drawing/2014/main" id="{62A64021-4318-B2F0-9D6C-DDEBCADFF08E}"/>
              </a:ext>
            </a:extLst>
          </p:cNvPr>
          <p:cNvSpPr>
            <a:spLocks noGrp="1"/>
          </p:cNvSpPr>
          <p:nvPr>
            <p:ph idx="1"/>
          </p:nvPr>
        </p:nvSpPr>
        <p:spPr/>
        <p:txBody>
          <a:bodyPr/>
          <a:lstStyle/>
          <a:p>
            <a:r>
              <a:rPr lang="en-US" dirty="0"/>
              <a:t>Oral-sadistic phase: the child attacks his mother’s breast and incorporates as: destroyed/destructive = the persecuting and sadistic aspect of the super-ego.</a:t>
            </a:r>
          </a:p>
          <a:p>
            <a:r>
              <a:rPr lang="en-US" dirty="0"/>
              <a:t>In situations of love and gratification the infant introjects and ideal loved and loving breast which becomes the root of the ego-ideal of the super-ego. </a:t>
            </a:r>
          </a:p>
        </p:txBody>
      </p:sp>
    </p:spTree>
    <p:extLst>
      <p:ext uri="{BB962C8B-B14F-4D97-AF65-F5344CB8AC3E}">
        <p14:creationId xmlns:p14="http://schemas.microsoft.com/office/powerpoint/2010/main" val="34206918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theory of Melanie Klein</a:t>
            </a:r>
            <a:endParaRPr lang="en-US" dirty="0"/>
          </a:p>
        </p:txBody>
      </p:sp>
      <p:sp>
        <p:nvSpPr>
          <p:cNvPr id="3" name="Content Placeholder 2"/>
          <p:cNvSpPr>
            <a:spLocks noGrp="1"/>
          </p:cNvSpPr>
          <p:nvPr>
            <p:ph idx="1"/>
          </p:nvPr>
        </p:nvSpPr>
        <p:spPr/>
        <p:txBody>
          <a:bodyPr>
            <a:normAutofit fontScale="92500" lnSpcReduction="10000"/>
          </a:bodyPr>
          <a:lstStyle/>
          <a:p>
            <a:r>
              <a:rPr lang="en-US" b="1" u="sng" dirty="0"/>
              <a:t>Positions:</a:t>
            </a:r>
          </a:p>
          <a:p>
            <a:r>
              <a:rPr lang="en-US" dirty="0"/>
              <a:t>Basic conflict = life and death drives. (good/bad, love/hate…)</a:t>
            </a:r>
          </a:p>
          <a:p>
            <a:r>
              <a:rPr lang="en-US" dirty="0"/>
              <a:t>Focusing on aggressive drives because for her more pathogenic.</a:t>
            </a:r>
          </a:p>
          <a:p>
            <a:r>
              <a:rPr lang="en-US" dirty="0"/>
              <a:t>Infants organize there experiences onto positions:</a:t>
            </a:r>
          </a:p>
          <a:p>
            <a:r>
              <a:rPr lang="en-US" dirty="0"/>
              <a:t>Positions = ways of dealing with internal and external objects</a:t>
            </a:r>
          </a:p>
          <a:p>
            <a:r>
              <a:rPr lang="en-US" dirty="0"/>
              <a:t>Why not stages?</a:t>
            </a:r>
          </a:p>
          <a:p>
            <a:r>
              <a:rPr lang="en-US" dirty="0"/>
              <a:t>Because positions alternate back and forth</a:t>
            </a:r>
          </a:p>
          <a:p>
            <a:r>
              <a:rPr lang="en-US" dirty="0"/>
              <a:t>Not period of time of phases of development through which the person passes. </a:t>
            </a:r>
          </a:p>
          <a:p>
            <a:r>
              <a:rPr lang="en-US" dirty="0"/>
              <a:t>Positions are: schizoid- paranoid position and depressive position. </a:t>
            </a:r>
          </a:p>
          <a:p>
            <a:endParaRPr lang="en-US" dirty="0"/>
          </a:p>
        </p:txBody>
      </p:sp>
    </p:spTree>
    <p:extLst>
      <p:ext uri="{BB962C8B-B14F-4D97-AF65-F5344CB8AC3E}">
        <p14:creationId xmlns:p14="http://schemas.microsoft.com/office/powerpoint/2010/main" val="15683592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theory of Melanie Klein</a:t>
            </a:r>
            <a:endParaRPr lang="en-US" dirty="0"/>
          </a:p>
        </p:txBody>
      </p:sp>
      <p:sp>
        <p:nvSpPr>
          <p:cNvPr id="3" name="Content Placeholder 2"/>
          <p:cNvSpPr>
            <a:spLocks noGrp="1"/>
          </p:cNvSpPr>
          <p:nvPr>
            <p:ph idx="1"/>
          </p:nvPr>
        </p:nvSpPr>
        <p:spPr/>
        <p:txBody>
          <a:bodyPr>
            <a:normAutofit lnSpcReduction="10000"/>
          </a:bodyPr>
          <a:lstStyle/>
          <a:p>
            <a:r>
              <a:rPr lang="en-US" b="1" u="sng" dirty="0"/>
              <a:t>Schizoid-paranoid position: </a:t>
            </a:r>
          </a:p>
          <a:p>
            <a:r>
              <a:rPr lang="en-US" dirty="0"/>
              <a:t>Infant is born with the aggressive drive = annihilation anxiety</a:t>
            </a:r>
          </a:p>
          <a:p>
            <a:r>
              <a:rPr lang="en-US" dirty="0"/>
              <a:t>Thus the ego is born with the anxiety of its own destructiveness. </a:t>
            </a:r>
          </a:p>
          <a:p>
            <a:r>
              <a:rPr lang="en-US" dirty="0"/>
              <a:t>Infant is also born with the life drive but this force is not inherently strong enough to dissipate the death drive completely</a:t>
            </a:r>
          </a:p>
          <a:p>
            <a:r>
              <a:rPr lang="en-US" dirty="0"/>
              <a:t>Therefore the primitive ego must use the mechanisms at its disposal to deal with the annihilation anxiety.</a:t>
            </a:r>
          </a:p>
          <a:p>
            <a:r>
              <a:rPr lang="en-US" dirty="0"/>
              <a:t>The first mechanism is projection (= the infant attributes its own destructiveness to the breast, which free the ego from the anxiety from being destroyed from within.</a:t>
            </a:r>
          </a:p>
        </p:txBody>
      </p:sp>
    </p:spTree>
    <p:extLst>
      <p:ext uri="{BB962C8B-B14F-4D97-AF65-F5344CB8AC3E}">
        <p14:creationId xmlns:p14="http://schemas.microsoft.com/office/powerpoint/2010/main" val="7854541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theory of Melanie Klein</a:t>
            </a:r>
            <a:endParaRPr lang="en-US" dirty="0"/>
          </a:p>
        </p:txBody>
      </p:sp>
      <p:sp>
        <p:nvSpPr>
          <p:cNvPr id="3" name="Content Placeholder 2"/>
          <p:cNvSpPr>
            <a:spLocks noGrp="1"/>
          </p:cNvSpPr>
          <p:nvPr>
            <p:ph idx="1"/>
          </p:nvPr>
        </p:nvSpPr>
        <p:spPr/>
        <p:txBody>
          <a:bodyPr>
            <a:normAutofit fontScale="85000" lnSpcReduction="20000"/>
          </a:bodyPr>
          <a:lstStyle/>
          <a:p>
            <a:r>
              <a:rPr lang="en-US" b="1" u="sng" dirty="0"/>
              <a:t>Schizoid-paranoid position: </a:t>
            </a:r>
            <a:endParaRPr lang="en-US" dirty="0"/>
          </a:p>
          <a:p>
            <a:r>
              <a:rPr lang="en-US" dirty="0"/>
              <a:t>Implications of this concept: </a:t>
            </a:r>
          </a:p>
          <a:p>
            <a:r>
              <a:rPr lang="en-US" dirty="0"/>
              <a:t>1- because of innate aggressiveness = object relation (to deliver ego from internal destructiveness)- by projection. </a:t>
            </a:r>
          </a:p>
          <a:p>
            <a:r>
              <a:rPr lang="en-US" dirty="0"/>
              <a:t>Contradiction with Freud concepts of : autoerotism and primary narcissism, objectless stages of development. </a:t>
            </a:r>
          </a:p>
          <a:p>
            <a:r>
              <a:rPr lang="en-US" dirty="0"/>
              <a:t>2- the projection of the destructiveness onto the breast create another danger this time external (from the breast) = paranoid position (ego fantasizing attack from a bad breast.</a:t>
            </a:r>
          </a:p>
          <a:p>
            <a:r>
              <a:rPr lang="en-US" dirty="0"/>
              <a:t>3- mental development from the earliest phase is a function not only of libido but also of the nature of object relations. </a:t>
            </a:r>
          </a:p>
          <a:p>
            <a:r>
              <a:rPr lang="en-US" dirty="0"/>
              <a:t>4- Libido and aggression drives are constitutional but greatly influenced by environmental factors.</a:t>
            </a:r>
          </a:p>
          <a:p>
            <a:endParaRPr lang="en-US" dirty="0"/>
          </a:p>
          <a:p>
            <a:endParaRPr lang="en-US" dirty="0"/>
          </a:p>
        </p:txBody>
      </p:sp>
    </p:spTree>
    <p:extLst>
      <p:ext uri="{BB962C8B-B14F-4D97-AF65-F5344CB8AC3E}">
        <p14:creationId xmlns:p14="http://schemas.microsoft.com/office/powerpoint/2010/main" val="3255316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theory of Melanie Klein</a:t>
            </a:r>
            <a:endParaRPr lang="en-US" dirty="0"/>
          </a:p>
        </p:txBody>
      </p:sp>
      <p:sp>
        <p:nvSpPr>
          <p:cNvPr id="3" name="Content Placeholder 2"/>
          <p:cNvSpPr>
            <a:spLocks noGrp="1"/>
          </p:cNvSpPr>
          <p:nvPr>
            <p:ph idx="1"/>
          </p:nvPr>
        </p:nvSpPr>
        <p:spPr/>
        <p:txBody>
          <a:bodyPr>
            <a:normAutofit fontScale="77500" lnSpcReduction="20000"/>
          </a:bodyPr>
          <a:lstStyle/>
          <a:p>
            <a:r>
              <a:rPr lang="en-US" b="1" u="sng" dirty="0"/>
              <a:t>Schizoid-paranoid position:</a:t>
            </a:r>
          </a:p>
          <a:p>
            <a:r>
              <a:rPr lang="en-US" dirty="0"/>
              <a:t>5- as early as the second month infants will interrupt feeding to look at the mother = the infant derives as much gratification from the object that gives food as the food itself. </a:t>
            </a:r>
          </a:p>
          <a:p>
            <a:r>
              <a:rPr lang="en-US" dirty="0"/>
              <a:t>6- the more the feeding is gratifying the less aggressive the infant will be. </a:t>
            </a:r>
          </a:p>
          <a:p>
            <a:r>
              <a:rPr lang="en-US" dirty="0"/>
              <a:t>7- development within the paranoid position is a function of the amount of innate libido and destructive drives as much of the consistency of good feeding and good overall handling, which determines the degree of frustration which the infant is subjected.</a:t>
            </a:r>
          </a:p>
          <a:p>
            <a:r>
              <a:rPr lang="en-US" dirty="0"/>
              <a:t>8- good feeds and good handling are projected onto the good breast, bad experiences onto bad breast. </a:t>
            </a:r>
          </a:p>
          <a:p>
            <a:r>
              <a:rPr lang="en-US" dirty="0"/>
              <a:t>9- conflict = between innate aggressiveness, frustrating experiences= buildup of bad object. And innate libido, gratifying experience = buildup of good object.</a:t>
            </a:r>
          </a:p>
          <a:p>
            <a:pPr marL="0" indent="0">
              <a:buNone/>
            </a:pPr>
            <a:r>
              <a:rPr lang="en-US" b="1" u="sng" dirty="0"/>
              <a:t> </a:t>
            </a:r>
            <a:endParaRPr lang="en-US" dirty="0"/>
          </a:p>
          <a:p>
            <a:endParaRPr lang="en-US" dirty="0"/>
          </a:p>
        </p:txBody>
      </p:sp>
    </p:spTree>
    <p:extLst>
      <p:ext uri="{BB962C8B-B14F-4D97-AF65-F5344CB8AC3E}">
        <p14:creationId xmlns:p14="http://schemas.microsoft.com/office/powerpoint/2010/main" val="37522367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theory of Melanie Klein</a:t>
            </a:r>
            <a:endParaRPr lang="en-US" dirty="0"/>
          </a:p>
        </p:txBody>
      </p:sp>
      <p:sp>
        <p:nvSpPr>
          <p:cNvPr id="3" name="Content Placeholder 2"/>
          <p:cNvSpPr>
            <a:spLocks noGrp="1"/>
          </p:cNvSpPr>
          <p:nvPr>
            <p:ph idx="1"/>
          </p:nvPr>
        </p:nvSpPr>
        <p:spPr/>
        <p:txBody>
          <a:bodyPr>
            <a:normAutofit fontScale="70000" lnSpcReduction="20000"/>
          </a:bodyPr>
          <a:lstStyle/>
          <a:p>
            <a:r>
              <a:rPr lang="en-US" b="1" u="sng" dirty="0"/>
              <a:t>Projective and introjective cycles</a:t>
            </a:r>
          </a:p>
          <a:p>
            <a:r>
              <a:rPr lang="en-US" dirty="0"/>
              <a:t>First step =  projection of positive and negative experience onto the good and bad breasts</a:t>
            </a:r>
          </a:p>
          <a:p>
            <a:r>
              <a:rPr lang="en-US" dirty="0"/>
              <a:t>The infant reacts to all frustrating experience by sadistically attacking the breast in fantasy.</a:t>
            </a:r>
          </a:p>
          <a:p>
            <a:r>
              <a:rPr lang="en-US" dirty="0"/>
              <a:t>Those attacks become attacks on the mother’s insides as the breast is believed to have the object that gratifies but is refusing to provide it. </a:t>
            </a:r>
          </a:p>
          <a:p>
            <a:r>
              <a:rPr lang="en-US" dirty="0"/>
              <a:t>The projection protect the ego from its own aggressiveness (oral aggressiveness = annihilation anxiety)</a:t>
            </a:r>
          </a:p>
          <a:p>
            <a:r>
              <a:rPr lang="en-US" dirty="0"/>
              <a:t>But produce a different threat: being attacked back by the breast (persecutory anxiety)</a:t>
            </a:r>
          </a:p>
          <a:p>
            <a:r>
              <a:rPr lang="en-US" dirty="0"/>
              <a:t>To reduce the danger of attack from outside, the ego introjects the bad breast as a way to control it. </a:t>
            </a:r>
          </a:p>
          <a:p>
            <a:r>
              <a:rPr lang="en-US" dirty="0"/>
              <a:t>Each step in the projective-introjective cycle does reduce anxiety but its success depends on the relative balance of good and bad object experience. The more good experiences (good internal objects) the less will be the annihilation anxiety and the persecutory anxiety .  </a:t>
            </a:r>
          </a:p>
        </p:txBody>
      </p:sp>
    </p:spTree>
    <p:extLst>
      <p:ext uri="{BB962C8B-B14F-4D97-AF65-F5344CB8AC3E}">
        <p14:creationId xmlns:p14="http://schemas.microsoft.com/office/powerpoint/2010/main" val="191035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B70AC-5A4E-3295-97D6-63110A8C0361}"/>
              </a:ext>
            </a:extLst>
          </p:cNvPr>
          <p:cNvSpPr>
            <a:spLocks noGrp="1"/>
          </p:cNvSpPr>
          <p:nvPr>
            <p:ph type="title"/>
          </p:nvPr>
        </p:nvSpPr>
        <p:spPr/>
        <p:txBody>
          <a:bodyPr/>
          <a:lstStyle/>
          <a:p>
            <a:pPr algn="ctr"/>
            <a:r>
              <a:rPr lang="en-US" b="1" dirty="0"/>
              <a:t>Envy</a:t>
            </a:r>
          </a:p>
        </p:txBody>
      </p:sp>
      <p:sp>
        <p:nvSpPr>
          <p:cNvPr id="3" name="Content Placeholder 2">
            <a:extLst>
              <a:ext uri="{FF2B5EF4-FFF2-40B4-BE49-F238E27FC236}">
                <a16:creationId xmlns:a16="http://schemas.microsoft.com/office/drawing/2014/main" id="{1C7B4218-AF63-4CFB-9EFB-6271677D06A2}"/>
              </a:ext>
            </a:extLst>
          </p:cNvPr>
          <p:cNvSpPr>
            <a:spLocks noGrp="1"/>
          </p:cNvSpPr>
          <p:nvPr>
            <p:ph idx="1"/>
          </p:nvPr>
        </p:nvSpPr>
        <p:spPr/>
        <p:txBody>
          <a:bodyPr/>
          <a:lstStyle/>
          <a:p>
            <a:r>
              <a:rPr lang="en-US" dirty="0"/>
              <a:t>Difference between: envy, jealousy, and Greed.  </a:t>
            </a:r>
          </a:p>
          <a:p>
            <a:r>
              <a:rPr lang="en-US" b="1" u="sng" dirty="0"/>
              <a:t>Jealousy</a:t>
            </a:r>
            <a:r>
              <a:rPr lang="en-US" dirty="0"/>
              <a:t> is based on love and aims at the possession of the loved object and the removal of the rival. It needs triangular relationship. (whole object)</a:t>
            </a:r>
          </a:p>
          <a:p>
            <a:r>
              <a:rPr lang="en-US" b="1" u="sng" dirty="0"/>
              <a:t>Envy</a:t>
            </a:r>
            <a:r>
              <a:rPr lang="en-US" dirty="0"/>
              <a:t> is one of the most primitive and fundamental emotions, is a two-part relation is which the subject envies the object for some possession or quality. (part object)</a:t>
            </a:r>
          </a:p>
          <a:p>
            <a:r>
              <a:rPr lang="en-US" b="1" u="sng" dirty="0"/>
              <a:t>Greed </a:t>
            </a:r>
            <a:r>
              <a:rPr lang="en-US" dirty="0"/>
              <a:t>aims at the possession of all the goodness that can be extracted from the object, regardless of consequences (destruction and spoiling of object)</a:t>
            </a:r>
          </a:p>
        </p:txBody>
      </p:sp>
    </p:spTree>
    <p:extLst>
      <p:ext uri="{BB962C8B-B14F-4D97-AF65-F5344CB8AC3E}">
        <p14:creationId xmlns:p14="http://schemas.microsoft.com/office/powerpoint/2010/main" val="1939278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71E9-DEDD-85C8-A2ED-CF069E313843}"/>
              </a:ext>
            </a:extLst>
          </p:cNvPr>
          <p:cNvSpPr>
            <a:spLocks noGrp="1"/>
          </p:cNvSpPr>
          <p:nvPr>
            <p:ph type="title"/>
          </p:nvPr>
        </p:nvSpPr>
        <p:spPr/>
        <p:txBody>
          <a:bodyPr/>
          <a:lstStyle/>
          <a:p>
            <a:pPr algn="ctr"/>
            <a:r>
              <a:rPr lang="en-US" b="1" dirty="0"/>
              <a:t>Envy</a:t>
            </a:r>
            <a:endParaRPr lang="en-US" dirty="0"/>
          </a:p>
        </p:txBody>
      </p:sp>
      <p:sp>
        <p:nvSpPr>
          <p:cNvPr id="3" name="Content Placeholder 2">
            <a:extLst>
              <a:ext uri="{FF2B5EF4-FFF2-40B4-BE49-F238E27FC236}">
                <a16:creationId xmlns:a16="http://schemas.microsoft.com/office/drawing/2014/main" id="{2B44B882-3AA7-6267-6A77-A7BED052E956}"/>
              </a:ext>
            </a:extLst>
          </p:cNvPr>
          <p:cNvSpPr>
            <a:spLocks noGrp="1"/>
          </p:cNvSpPr>
          <p:nvPr>
            <p:ph idx="1"/>
          </p:nvPr>
        </p:nvSpPr>
        <p:spPr/>
        <p:txBody>
          <a:bodyPr/>
          <a:lstStyle/>
          <a:p>
            <a:r>
              <a:rPr lang="en-US" dirty="0"/>
              <a:t>Envy aims at being as good as the object.</a:t>
            </a:r>
          </a:p>
          <a:p>
            <a:r>
              <a:rPr lang="en-US" dirty="0"/>
              <a:t>But when this is felt as impossible, it aims at spoiling the goodness of the object, to remove the source of envious feelings. </a:t>
            </a:r>
          </a:p>
          <a:p>
            <a:r>
              <a:rPr lang="en-US" dirty="0"/>
              <a:t>This spoiling aspect of envy is so destructive to development, since the source of goodness that the infant depends on is turned bad = the good object introjections will become impossible. </a:t>
            </a:r>
          </a:p>
          <a:p>
            <a:r>
              <a:rPr lang="en-US" dirty="0"/>
              <a:t>For Klein envy is the earliest direct externalization of the death instinct. </a:t>
            </a:r>
          </a:p>
        </p:txBody>
      </p:sp>
    </p:spTree>
    <p:extLst>
      <p:ext uri="{BB962C8B-B14F-4D97-AF65-F5344CB8AC3E}">
        <p14:creationId xmlns:p14="http://schemas.microsoft.com/office/powerpoint/2010/main" val="20371978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68E5A-CFA4-1F05-B63B-7D0769D7BACF}"/>
              </a:ext>
            </a:extLst>
          </p:cNvPr>
          <p:cNvSpPr>
            <a:spLocks noGrp="1"/>
          </p:cNvSpPr>
          <p:nvPr>
            <p:ph type="title"/>
          </p:nvPr>
        </p:nvSpPr>
        <p:spPr/>
        <p:txBody>
          <a:bodyPr/>
          <a:lstStyle/>
          <a:p>
            <a:pPr algn="ctr"/>
            <a:r>
              <a:rPr lang="en-US" b="1" dirty="0"/>
              <a:t>Envy</a:t>
            </a:r>
          </a:p>
        </p:txBody>
      </p:sp>
      <p:sp>
        <p:nvSpPr>
          <p:cNvPr id="3" name="Content Placeholder 2">
            <a:extLst>
              <a:ext uri="{FF2B5EF4-FFF2-40B4-BE49-F238E27FC236}">
                <a16:creationId xmlns:a16="http://schemas.microsoft.com/office/drawing/2014/main" id="{0B19E98D-C664-A1E7-0CCF-84BC4B5BAB17}"/>
              </a:ext>
            </a:extLst>
          </p:cNvPr>
          <p:cNvSpPr>
            <a:spLocks noGrp="1"/>
          </p:cNvSpPr>
          <p:nvPr>
            <p:ph idx="1"/>
          </p:nvPr>
        </p:nvSpPr>
        <p:spPr/>
        <p:txBody>
          <a:bodyPr>
            <a:normAutofit fontScale="85000" lnSpcReduction="20000"/>
          </a:bodyPr>
          <a:lstStyle/>
          <a:p>
            <a:r>
              <a:rPr lang="en-US" dirty="0"/>
              <a:t>Envy stirs as soon as the infant becomes aware of the breast as a source of life and good experience</a:t>
            </a:r>
          </a:p>
          <a:p>
            <a:r>
              <a:rPr lang="en-US" dirty="0"/>
              <a:t>Breast is the source of all comforts, inexhaustible reservoir of food and warmth, love, understanding and wisdom. </a:t>
            </a:r>
          </a:p>
          <a:p>
            <a:r>
              <a:rPr lang="en-US" dirty="0"/>
              <a:t>This experience stirs the wish to be himself the source of such perfection. </a:t>
            </a:r>
          </a:p>
          <a:p>
            <a:r>
              <a:rPr lang="en-US" dirty="0"/>
              <a:t>This envy is also painful = desire to spoil the qualities of the object that creates the envy. </a:t>
            </a:r>
          </a:p>
          <a:p>
            <a:r>
              <a:rPr lang="en-US" dirty="0"/>
              <a:t>Envy can fuse with greed = exhaust the object entirely so that it no longer contains anything enviable. </a:t>
            </a:r>
          </a:p>
          <a:p>
            <a:r>
              <a:rPr lang="en-US" dirty="0"/>
              <a:t>Envy does not stop at exhausting the external object but also what is introjected (the internal object)</a:t>
            </a:r>
          </a:p>
          <a:p>
            <a:r>
              <a:rPr lang="en-US" dirty="0"/>
              <a:t>If early envy is very intense = despair = no hope for love or help. </a:t>
            </a:r>
          </a:p>
          <a:p>
            <a:r>
              <a:rPr lang="en-US" dirty="0"/>
              <a:t>The destroyed objects = persecution and guilt. </a:t>
            </a:r>
          </a:p>
        </p:txBody>
      </p:sp>
    </p:spTree>
    <p:extLst>
      <p:ext uri="{BB962C8B-B14F-4D97-AF65-F5344CB8AC3E}">
        <p14:creationId xmlns:p14="http://schemas.microsoft.com/office/powerpoint/2010/main" val="2188005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25900-6CDC-6737-6154-828EA2BB08E2}"/>
              </a:ext>
            </a:extLst>
          </p:cNvPr>
          <p:cNvSpPr>
            <a:spLocks noGrp="1"/>
          </p:cNvSpPr>
          <p:nvPr>
            <p:ph type="title"/>
          </p:nvPr>
        </p:nvSpPr>
        <p:spPr/>
        <p:txBody>
          <a:bodyPr/>
          <a:lstStyle/>
          <a:p>
            <a:pPr algn="ctr"/>
            <a:r>
              <a:rPr lang="en-US" b="1" dirty="0"/>
              <a:t>Depressive position </a:t>
            </a:r>
          </a:p>
        </p:txBody>
      </p:sp>
      <p:sp>
        <p:nvSpPr>
          <p:cNvPr id="3" name="Content Placeholder 2">
            <a:extLst>
              <a:ext uri="{FF2B5EF4-FFF2-40B4-BE49-F238E27FC236}">
                <a16:creationId xmlns:a16="http://schemas.microsoft.com/office/drawing/2014/main" id="{D94FE845-158C-E919-FA34-D7F46379F11B}"/>
              </a:ext>
            </a:extLst>
          </p:cNvPr>
          <p:cNvSpPr>
            <a:spLocks noGrp="1"/>
          </p:cNvSpPr>
          <p:nvPr>
            <p:ph idx="1"/>
          </p:nvPr>
        </p:nvSpPr>
        <p:spPr/>
        <p:txBody>
          <a:bodyPr/>
          <a:lstStyle/>
          <a:p>
            <a:r>
              <a:rPr lang="en-US" dirty="0"/>
              <a:t>If the conditions of development are favorable, the infant will feel that his good objects and his libidinal impulses are stronger than the bad objects and destructive impulses = will be able more and more to identify with his ideal object = ego stronger to defend himself. = the infant will be less frightened by his bad objects and less driven to project them outside. </a:t>
            </a:r>
          </a:p>
          <a:p>
            <a:r>
              <a:rPr lang="en-US" dirty="0"/>
              <a:t>The tolerance of death instinct will increase = paranoid fears lessen. </a:t>
            </a:r>
          </a:p>
          <a:p>
            <a:r>
              <a:rPr lang="en-US" dirty="0"/>
              <a:t>Splitting and projection decrease. </a:t>
            </a:r>
          </a:p>
          <a:p>
            <a:r>
              <a:rPr lang="en-US" dirty="0"/>
              <a:t>Drive towards integration of the ego and the object upper hand. </a:t>
            </a:r>
          </a:p>
        </p:txBody>
      </p:sp>
    </p:spTree>
    <p:extLst>
      <p:ext uri="{BB962C8B-B14F-4D97-AF65-F5344CB8AC3E}">
        <p14:creationId xmlns:p14="http://schemas.microsoft.com/office/powerpoint/2010/main" val="2498457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31DD4-8B6D-C6A8-D81A-205795A36ACF}"/>
              </a:ext>
            </a:extLst>
          </p:cNvPr>
          <p:cNvSpPr>
            <a:spLocks noGrp="1"/>
          </p:cNvSpPr>
          <p:nvPr>
            <p:ph type="title"/>
          </p:nvPr>
        </p:nvSpPr>
        <p:spPr/>
        <p:txBody>
          <a:bodyPr/>
          <a:lstStyle/>
          <a:p>
            <a:pPr algn="ctr"/>
            <a:r>
              <a:rPr lang="en-US" dirty="0"/>
              <a:t> Introduction to Object Relations Theory</a:t>
            </a:r>
          </a:p>
        </p:txBody>
      </p:sp>
      <p:sp>
        <p:nvSpPr>
          <p:cNvPr id="3" name="Content Placeholder 2">
            <a:extLst>
              <a:ext uri="{FF2B5EF4-FFF2-40B4-BE49-F238E27FC236}">
                <a16:creationId xmlns:a16="http://schemas.microsoft.com/office/drawing/2014/main" id="{C8DFF731-043B-D86F-2D93-975FA7EF4836}"/>
              </a:ext>
            </a:extLst>
          </p:cNvPr>
          <p:cNvSpPr>
            <a:spLocks noGrp="1"/>
          </p:cNvSpPr>
          <p:nvPr>
            <p:ph idx="1"/>
          </p:nvPr>
        </p:nvSpPr>
        <p:spPr/>
        <p:txBody>
          <a:bodyPr/>
          <a:lstStyle/>
          <a:p>
            <a:r>
              <a:rPr lang="en-US" dirty="0"/>
              <a:t>From Drive to Object: The Shift in Psychoanalytic Metapsychology</a:t>
            </a:r>
          </a:p>
          <a:p>
            <a:r>
              <a:rPr lang="en-US" dirty="0"/>
              <a:t>Transition from Freud’s drive theory to object relations theory.</a:t>
            </a:r>
          </a:p>
        </p:txBody>
      </p:sp>
    </p:spTree>
    <p:extLst>
      <p:ext uri="{BB962C8B-B14F-4D97-AF65-F5344CB8AC3E}">
        <p14:creationId xmlns:p14="http://schemas.microsoft.com/office/powerpoint/2010/main" val="34205977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C6907-E886-0EA8-20F6-9FD5134D819F}"/>
              </a:ext>
            </a:extLst>
          </p:cNvPr>
          <p:cNvSpPr>
            <a:spLocks noGrp="1"/>
          </p:cNvSpPr>
          <p:nvPr>
            <p:ph type="title"/>
          </p:nvPr>
        </p:nvSpPr>
        <p:spPr/>
        <p:txBody>
          <a:bodyPr/>
          <a:lstStyle/>
          <a:p>
            <a:pPr algn="ctr"/>
            <a:r>
              <a:rPr lang="en-US" b="1" dirty="0"/>
              <a:t>Depressive position </a:t>
            </a:r>
            <a:endParaRPr lang="en-US" dirty="0"/>
          </a:p>
        </p:txBody>
      </p:sp>
      <p:sp>
        <p:nvSpPr>
          <p:cNvPr id="3" name="Content Placeholder 2">
            <a:extLst>
              <a:ext uri="{FF2B5EF4-FFF2-40B4-BE49-F238E27FC236}">
                <a16:creationId xmlns:a16="http://schemas.microsoft.com/office/drawing/2014/main" id="{78D5DF10-7EDF-31AD-DD06-FE3E5CEF6808}"/>
              </a:ext>
            </a:extLst>
          </p:cNvPr>
          <p:cNvSpPr>
            <a:spLocks noGrp="1"/>
          </p:cNvSpPr>
          <p:nvPr>
            <p:ph idx="1"/>
          </p:nvPr>
        </p:nvSpPr>
        <p:spPr/>
        <p:txBody>
          <a:bodyPr>
            <a:normAutofit fontScale="92500" lnSpcReduction="10000"/>
          </a:bodyPr>
          <a:lstStyle/>
          <a:p>
            <a:r>
              <a:rPr lang="en-US" dirty="0"/>
              <a:t>Depressive position = phase of development in which the infant recognizes a whole object and relates himself to this object.</a:t>
            </a:r>
          </a:p>
          <a:p>
            <a:r>
              <a:rPr lang="en-US" dirty="0"/>
              <a:t>Mother is perceived as a whole object = </a:t>
            </a:r>
          </a:p>
          <a:p>
            <a:r>
              <a:rPr lang="en-US" dirty="0"/>
              <a:t>1- shifting for part-object (breast, eyes …) to whole person.</a:t>
            </a:r>
          </a:p>
          <a:p>
            <a:r>
              <a:rPr lang="en-US" dirty="0"/>
              <a:t>2- this whole object can be sometimes good sometimes bad, present and absent, loved or hated. </a:t>
            </a:r>
          </a:p>
          <a:p>
            <a:r>
              <a:rPr lang="en-US" dirty="0"/>
              <a:t>3- good and bad experiences do not proceed from a good object split from a bad object but from the same object. </a:t>
            </a:r>
          </a:p>
          <a:p>
            <a:r>
              <a:rPr lang="en-US" dirty="0"/>
              <a:t>4- she have her own life and has relationships with other people. </a:t>
            </a:r>
          </a:p>
          <a:p>
            <a:r>
              <a:rPr lang="en-US" dirty="0"/>
              <a:t>5- he discovers his helplessness, his dependency and his jealousy. </a:t>
            </a:r>
          </a:p>
          <a:p>
            <a:endParaRPr lang="en-US" dirty="0"/>
          </a:p>
        </p:txBody>
      </p:sp>
    </p:spTree>
    <p:extLst>
      <p:ext uri="{BB962C8B-B14F-4D97-AF65-F5344CB8AC3E}">
        <p14:creationId xmlns:p14="http://schemas.microsoft.com/office/powerpoint/2010/main" val="26941118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9F4D2-B5AD-0FF7-76E6-8D23F0973630}"/>
              </a:ext>
            </a:extLst>
          </p:cNvPr>
          <p:cNvSpPr>
            <a:spLocks noGrp="1"/>
          </p:cNvSpPr>
          <p:nvPr>
            <p:ph type="title"/>
          </p:nvPr>
        </p:nvSpPr>
        <p:spPr/>
        <p:txBody>
          <a:bodyPr/>
          <a:lstStyle/>
          <a:p>
            <a:pPr algn="ctr"/>
            <a:r>
              <a:rPr lang="en-US" b="1" dirty="0"/>
              <a:t>Depressive position </a:t>
            </a:r>
            <a:endParaRPr lang="en-US" dirty="0"/>
          </a:p>
        </p:txBody>
      </p:sp>
      <p:sp>
        <p:nvSpPr>
          <p:cNvPr id="3" name="Content Placeholder 2">
            <a:extLst>
              <a:ext uri="{FF2B5EF4-FFF2-40B4-BE49-F238E27FC236}">
                <a16:creationId xmlns:a16="http://schemas.microsoft.com/office/drawing/2014/main" id="{5830F549-6E18-B2E7-08E9-7A0A5E0D62B9}"/>
              </a:ext>
            </a:extLst>
          </p:cNvPr>
          <p:cNvSpPr>
            <a:spLocks noGrp="1"/>
          </p:cNvSpPr>
          <p:nvPr>
            <p:ph idx="1"/>
          </p:nvPr>
        </p:nvSpPr>
        <p:spPr/>
        <p:txBody>
          <a:bodyPr>
            <a:normAutofit fontScale="92500" lnSpcReduction="10000"/>
          </a:bodyPr>
          <a:lstStyle/>
          <a:p>
            <a:r>
              <a:rPr lang="en-US" dirty="0"/>
              <a:t>6- fundamental change in the ego = whole object means whole ego so less splitting. </a:t>
            </a:r>
          </a:p>
          <a:p>
            <a:r>
              <a:rPr lang="en-US" dirty="0"/>
              <a:t>7- integration between both ego parts and object parts. </a:t>
            </a:r>
          </a:p>
          <a:p>
            <a:r>
              <a:rPr lang="en-US" dirty="0"/>
              <a:t>8- this integration will facilitate memory = he will remember gratification in times of deprivation and vice versa. </a:t>
            </a:r>
          </a:p>
          <a:p>
            <a:r>
              <a:rPr lang="en-US" dirty="0"/>
              <a:t>9- in schizoid-paranoid position the main anxiety is that the ego will be destroyed by the bad objects. In depressive position anxieties spring from ambivalence (the main anxiety is that his own destructive impulses have destroyed or will destroy, the object that he loves and depends on. </a:t>
            </a:r>
          </a:p>
          <a:p>
            <a:r>
              <a:rPr lang="en-US" dirty="0"/>
              <a:t>10- the introjective process is intensified (introjecting the object to keep it inside safe from his own destructiveness.) </a:t>
            </a:r>
          </a:p>
          <a:p>
            <a:endParaRPr lang="en-US" dirty="0"/>
          </a:p>
        </p:txBody>
      </p:sp>
    </p:spTree>
    <p:extLst>
      <p:ext uri="{BB962C8B-B14F-4D97-AF65-F5344CB8AC3E}">
        <p14:creationId xmlns:p14="http://schemas.microsoft.com/office/powerpoint/2010/main" val="13805709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EE2A2-5119-5615-B58A-B3E534CA5383}"/>
              </a:ext>
            </a:extLst>
          </p:cNvPr>
          <p:cNvSpPr>
            <a:spLocks noGrp="1"/>
          </p:cNvSpPr>
          <p:nvPr>
            <p:ph type="title"/>
          </p:nvPr>
        </p:nvSpPr>
        <p:spPr/>
        <p:txBody>
          <a:bodyPr/>
          <a:lstStyle/>
          <a:p>
            <a:pPr algn="ctr"/>
            <a:r>
              <a:rPr lang="en-US" b="1" dirty="0"/>
              <a:t>Depressive position </a:t>
            </a:r>
            <a:endParaRPr lang="en-US" dirty="0"/>
          </a:p>
        </p:txBody>
      </p:sp>
      <p:sp>
        <p:nvSpPr>
          <p:cNvPr id="3" name="Content Placeholder 2">
            <a:extLst>
              <a:ext uri="{FF2B5EF4-FFF2-40B4-BE49-F238E27FC236}">
                <a16:creationId xmlns:a16="http://schemas.microsoft.com/office/drawing/2014/main" id="{7F586271-8B02-C6F1-8D74-D2BE230C02F0}"/>
              </a:ext>
            </a:extLst>
          </p:cNvPr>
          <p:cNvSpPr>
            <a:spLocks noGrp="1"/>
          </p:cNvSpPr>
          <p:nvPr>
            <p:ph idx="1"/>
          </p:nvPr>
        </p:nvSpPr>
        <p:spPr/>
        <p:txBody>
          <a:bodyPr/>
          <a:lstStyle/>
          <a:p>
            <a:r>
              <a:rPr lang="en-US" dirty="0"/>
              <a:t>The depressive position marks a crucial step in the infant's development, and its working through is accompanied by a radical alteration in his view of reality. </a:t>
            </a:r>
          </a:p>
          <a:p>
            <a:r>
              <a:rPr lang="en-US" dirty="0"/>
              <a:t>When the ego becomes more integrated, when the processes of projection lessen and when the infant begins to perceive his dependence on an external object and the ambivalence of his own instincts and aims, he discovers his own psychic reality. </a:t>
            </a:r>
          </a:p>
          <a:p>
            <a:r>
              <a:rPr lang="en-US" dirty="0"/>
              <a:t>The infant becomes aware of himself and of his objects as separate from himself. He becomes aware of his own impulses and phantasies, and begins to distinguish between phantasy and external reality</a:t>
            </a:r>
          </a:p>
        </p:txBody>
      </p:sp>
    </p:spTree>
    <p:extLst>
      <p:ext uri="{BB962C8B-B14F-4D97-AF65-F5344CB8AC3E}">
        <p14:creationId xmlns:p14="http://schemas.microsoft.com/office/powerpoint/2010/main" val="27611185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07A4A-539C-9E68-ECFC-6AA106AAD31D}"/>
              </a:ext>
            </a:extLst>
          </p:cNvPr>
          <p:cNvSpPr>
            <a:spLocks noGrp="1"/>
          </p:cNvSpPr>
          <p:nvPr>
            <p:ph type="title"/>
          </p:nvPr>
        </p:nvSpPr>
        <p:spPr/>
        <p:txBody>
          <a:bodyPr/>
          <a:lstStyle/>
          <a:p>
            <a:pPr algn="ctr"/>
            <a:r>
              <a:rPr lang="en-US" b="1" dirty="0"/>
              <a:t>Depressive position </a:t>
            </a:r>
            <a:endParaRPr lang="en-US" dirty="0"/>
          </a:p>
        </p:txBody>
      </p:sp>
      <p:sp>
        <p:nvSpPr>
          <p:cNvPr id="3" name="Content Placeholder 2">
            <a:extLst>
              <a:ext uri="{FF2B5EF4-FFF2-40B4-BE49-F238E27FC236}">
                <a16:creationId xmlns:a16="http://schemas.microsoft.com/office/drawing/2014/main" id="{66BB92FC-C138-8EAD-18C1-E410B0742F1F}"/>
              </a:ext>
            </a:extLst>
          </p:cNvPr>
          <p:cNvSpPr>
            <a:spLocks noGrp="1"/>
          </p:cNvSpPr>
          <p:nvPr>
            <p:ph idx="1"/>
          </p:nvPr>
        </p:nvSpPr>
        <p:spPr/>
        <p:txBody>
          <a:bodyPr/>
          <a:lstStyle/>
          <a:p>
            <a:r>
              <a:rPr lang="en-US" dirty="0"/>
              <a:t>The whole relationship to objects alters as the depressive position is gradually worked through. </a:t>
            </a:r>
          </a:p>
          <a:p>
            <a:r>
              <a:rPr lang="en-US" dirty="0"/>
              <a:t>The infant acquires the capacity to love and respect people as separate, differentiated individuals. </a:t>
            </a:r>
          </a:p>
          <a:p>
            <a:r>
              <a:rPr lang="en-US" dirty="0"/>
              <a:t>He becomes capable of acknowledging his impulses, of feeling a sense of responsibility for them and of tolerating guilt. </a:t>
            </a:r>
          </a:p>
          <a:p>
            <a:r>
              <a:rPr lang="en-US" dirty="0"/>
              <a:t>The new capacity to feel concern for his objects helps him to learn gradually to control his impulses</a:t>
            </a:r>
          </a:p>
        </p:txBody>
      </p:sp>
    </p:spTree>
    <p:extLst>
      <p:ext uri="{BB962C8B-B14F-4D97-AF65-F5344CB8AC3E}">
        <p14:creationId xmlns:p14="http://schemas.microsoft.com/office/powerpoint/2010/main" val="15342645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80057-AD8B-CDFD-54EB-0DAB9BB6A74C}"/>
              </a:ext>
            </a:extLst>
          </p:cNvPr>
          <p:cNvSpPr>
            <a:spLocks noGrp="1"/>
          </p:cNvSpPr>
          <p:nvPr>
            <p:ph type="title"/>
          </p:nvPr>
        </p:nvSpPr>
        <p:spPr/>
        <p:txBody>
          <a:bodyPr/>
          <a:lstStyle/>
          <a:p>
            <a:pPr algn="ctr"/>
            <a:r>
              <a:rPr lang="en-US" b="1" dirty="0"/>
              <a:t>Depressive position </a:t>
            </a:r>
            <a:endParaRPr lang="en-US" dirty="0"/>
          </a:p>
        </p:txBody>
      </p:sp>
      <p:sp>
        <p:nvSpPr>
          <p:cNvPr id="3" name="Content Placeholder 2">
            <a:extLst>
              <a:ext uri="{FF2B5EF4-FFF2-40B4-BE49-F238E27FC236}">
                <a16:creationId xmlns:a16="http://schemas.microsoft.com/office/drawing/2014/main" id="{D2442F9A-F41B-1D27-3380-41B36C1C68D5}"/>
              </a:ext>
            </a:extLst>
          </p:cNvPr>
          <p:cNvSpPr>
            <a:spLocks noGrp="1"/>
          </p:cNvSpPr>
          <p:nvPr>
            <p:ph idx="1"/>
          </p:nvPr>
        </p:nvSpPr>
        <p:spPr/>
        <p:txBody>
          <a:bodyPr>
            <a:normAutofit lnSpcReduction="10000"/>
          </a:bodyPr>
          <a:lstStyle/>
          <a:p>
            <a:r>
              <a:rPr lang="en-US" dirty="0"/>
              <a:t>The character of the super-ego changes. </a:t>
            </a:r>
          </a:p>
          <a:p>
            <a:r>
              <a:rPr lang="en-US" dirty="0"/>
              <a:t>The ideal and the persecutory objects which were introjected in the paranoid-schizoid position form the first roots of the superego. The persecutory object is experienced as punitive in a retaliatory, ruthless fashion. </a:t>
            </a:r>
          </a:p>
          <a:p>
            <a:r>
              <a:rPr lang="en-US" dirty="0"/>
              <a:t>The ideal object with which the ego longs to identify becomes the ego-ideal part of the super-ego, often also persecuting because of the high demands for perfection</a:t>
            </a:r>
          </a:p>
          <a:p>
            <a:r>
              <a:rPr lang="en-US" dirty="0"/>
              <a:t>As the ideal and persecutory objects come together in the depressive position, the super-ego becomes more integrated and is experienced as an internal whole, ambivalently loved object</a:t>
            </a:r>
          </a:p>
        </p:txBody>
      </p:sp>
    </p:spTree>
    <p:extLst>
      <p:ext uri="{BB962C8B-B14F-4D97-AF65-F5344CB8AC3E}">
        <p14:creationId xmlns:p14="http://schemas.microsoft.com/office/powerpoint/2010/main" val="1395785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5B14C-CE68-30D3-0A16-56C857AD4DFA}"/>
              </a:ext>
            </a:extLst>
          </p:cNvPr>
          <p:cNvSpPr>
            <a:spLocks noGrp="1"/>
          </p:cNvSpPr>
          <p:nvPr>
            <p:ph type="title"/>
          </p:nvPr>
        </p:nvSpPr>
        <p:spPr/>
        <p:txBody>
          <a:bodyPr/>
          <a:lstStyle/>
          <a:p>
            <a:pPr algn="ctr"/>
            <a:r>
              <a:rPr lang="en-US" b="1" dirty="0"/>
              <a:t>Depressive position </a:t>
            </a:r>
            <a:endParaRPr lang="en-US" dirty="0"/>
          </a:p>
        </p:txBody>
      </p:sp>
      <p:sp>
        <p:nvSpPr>
          <p:cNvPr id="3" name="Content Placeholder 2">
            <a:extLst>
              <a:ext uri="{FF2B5EF4-FFF2-40B4-BE49-F238E27FC236}">
                <a16:creationId xmlns:a16="http://schemas.microsoft.com/office/drawing/2014/main" id="{F76A9884-428E-717D-AE7E-672DD6AC4AD8}"/>
              </a:ext>
            </a:extLst>
          </p:cNvPr>
          <p:cNvSpPr>
            <a:spLocks noGrp="1"/>
          </p:cNvSpPr>
          <p:nvPr>
            <p:ph idx="1"/>
          </p:nvPr>
        </p:nvSpPr>
        <p:spPr/>
        <p:txBody>
          <a:bodyPr/>
          <a:lstStyle/>
          <a:p>
            <a:r>
              <a:rPr lang="en-US" dirty="0"/>
              <a:t>The pain of mourning experienced in the depressive position, and the reparative drives developed to restore the loved internal and external objects, are the basis of creativity and sublimation. </a:t>
            </a:r>
          </a:p>
          <a:p>
            <a:r>
              <a:rPr lang="en-US" dirty="0"/>
              <a:t>These reparative activities are directed towards both the object and the self. They are done partly because of concern for and guilt towards the object, and the wish to restore, preserve and give it eternal life; and partly in the interest of self-preservation, now more realistically orientated. </a:t>
            </a:r>
          </a:p>
        </p:txBody>
      </p:sp>
    </p:spTree>
    <p:extLst>
      <p:ext uri="{BB962C8B-B14F-4D97-AF65-F5344CB8AC3E}">
        <p14:creationId xmlns:p14="http://schemas.microsoft.com/office/powerpoint/2010/main" val="901097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D6C94-90C6-3B84-1AE1-65CD94A7934B}"/>
              </a:ext>
            </a:extLst>
          </p:cNvPr>
          <p:cNvSpPr>
            <a:spLocks noGrp="1"/>
          </p:cNvSpPr>
          <p:nvPr>
            <p:ph type="title"/>
          </p:nvPr>
        </p:nvSpPr>
        <p:spPr/>
        <p:txBody>
          <a:bodyPr/>
          <a:lstStyle/>
          <a:p>
            <a:pPr algn="ctr"/>
            <a:r>
              <a:rPr lang="en-US" b="1" dirty="0"/>
              <a:t>Depressive position </a:t>
            </a:r>
            <a:endParaRPr lang="en-US" dirty="0"/>
          </a:p>
        </p:txBody>
      </p:sp>
      <p:sp>
        <p:nvSpPr>
          <p:cNvPr id="3" name="Content Placeholder 2">
            <a:extLst>
              <a:ext uri="{FF2B5EF4-FFF2-40B4-BE49-F238E27FC236}">
                <a16:creationId xmlns:a16="http://schemas.microsoft.com/office/drawing/2014/main" id="{6E02B3D8-9F29-9394-8DA3-1E941099FA3E}"/>
              </a:ext>
            </a:extLst>
          </p:cNvPr>
          <p:cNvSpPr>
            <a:spLocks noGrp="1"/>
          </p:cNvSpPr>
          <p:nvPr>
            <p:ph idx="1"/>
          </p:nvPr>
        </p:nvSpPr>
        <p:spPr/>
        <p:txBody>
          <a:bodyPr/>
          <a:lstStyle/>
          <a:p>
            <a:r>
              <a:rPr lang="en-US" dirty="0"/>
              <a:t>At this point the genesis of symbol formation can be seen. In order to spare the object, the infant partly inhibits his instincts and partly displaces them on to substitutes—the beginning of symbol formation. The processes of sublimation and symbol formation are closely linked and are both the outcome of conflicts and anxieties pertaining to the depressive position.</a:t>
            </a:r>
          </a:p>
        </p:txBody>
      </p:sp>
    </p:spTree>
    <p:extLst>
      <p:ext uri="{BB962C8B-B14F-4D97-AF65-F5344CB8AC3E}">
        <p14:creationId xmlns:p14="http://schemas.microsoft.com/office/powerpoint/2010/main" val="7994123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6F041-8920-66A5-F984-AB40B8FA4BD8}"/>
              </a:ext>
            </a:extLst>
          </p:cNvPr>
          <p:cNvSpPr>
            <a:spLocks noGrp="1"/>
          </p:cNvSpPr>
          <p:nvPr>
            <p:ph type="title"/>
          </p:nvPr>
        </p:nvSpPr>
        <p:spPr/>
        <p:txBody>
          <a:bodyPr/>
          <a:lstStyle/>
          <a:p>
            <a:pPr algn="ctr"/>
            <a:r>
              <a:rPr lang="en-US" b="1" dirty="0"/>
              <a:t>Depressive position </a:t>
            </a:r>
            <a:endParaRPr lang="en-US" dirty="0"/>
          </a:p>
        </p:txBody>
      </p:sp>
      <p:sp>
        <p:nvSpPr>
          <p:cNvPr id="3" name="Content Placeholder 2">
            <a:extLst>
              <a:ext uri="{FF2B5EF4-FFF2-40B4-BE49-F238E27FC236}">
                <a16:creationId xmlns:a16="http://schemas.microsoft.com/office/drawing/2014/main" id="{429BAEDD-3E12-1BA8-B14D-B93FF1904B47}"/>
              </a:ext>
            </a:extLst>
          </p:cNvPr>
          <p:cNvSpPr>
            <a:spLocks noGrp="1"/>
          </p:cNvSpPr>
          <p:nvPr>
            <p:ph idx="1"/>
          </p:nvPr>
        </p:nvSpPr>
        <p:spPr/>
        <p:txBody>
          <a:bodyPr>
            <a:normAutofit/>
          </a:bodyPr>
          <a:lstStyle/>
          <a:p>
            <a:r>
              <a:rPr lang="en-US" dirty="0"/>
              <a:t>The depressive position is never fully worked through. The anxieties pertaining to ambivalence and guilt, as well as situations of loss, which reawaken depressive experiences, are always with us. Good external objects in adult life always symbolize and contain aspects of the primary good object, internal and external, so that any loss in later life re-awakens the anxiety of losing the good internal object and, with this anxiety, all the anxieties experienced originally in the depressive position. </a:t>
            </a:r>
          </a:p>
        </p:txBody>
      </p:sp>
    </p:spTree>
    <p:extLst>
      <p:ext uri="{BB962C8B-B14F-4D97-AF65-F5344CB8AC3E}">
        <p14:creationId xmlns:p14="http://schemas.microsoft.com/office/powerpoint/2010/main" val="29458113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D8F53-F5B2-F052-9DDA-77B15A9D34DE}"/>
              </a:ext>
            </a:extLst>
          </p:cNvPr>
          <p:cNvSpPr>
            <a:spLocks noGrp="1"/>
          </p:cNvSpPr>
          <p:nvPr>
            <p:ph type="title"/>
          </p:nvPr>
        </p:nvSpPr>
        <p:spPr/>
        <p:txBody>
          <a:bodyPr/>
          <a:lstStyle/>
          <a:p>
            <a:pPr algn="ctr"/>
            <a:r>
              <a:rPr lang="en-US" b="1"/>
              <a:t>Depressive position </a:t>
            </a:r>
            <a:endParaRPr lang="en-US"/>
          </a:p>
        </p:txBody>
      </p:sp>
      <p:sp>
        <p:nvSpPr>
          <p:cNvPr id="3" name="Content Placeholder 2">
            <a:extLst>
              <a:ext uri="{FF2B5EF4-FFF2-40B4-BE49-F238E27FC236}">
                <a16:creationId xmlns:a16="http://schemas.microsoft.com/office/drawing/2014/main" id="{BBFCC69A-18BF-6614-EB19-41A6D5C8B649}"/>
              </a:ext>
            </a:extLst>
          </p:cNvPr>
          <p:cNvSpPr>
            <a:spLocks noGrp="1"/>
          </p:cNvSpPr>
          <p:nvPr>
            <p:ph idx="1"/>
          </p:nvPr>
        </p:nvSpPr>
        <p:spPr/>
        <p:txBody>
          <a:bodyPr/>
          <a:lstStyle/>
          <a:p>
            <a:r>
              <a:rPr lang="en-US" dirty="0"/>
              <a:t>If the infant has been able to establish a good internal object relatively securely in the depressive position, situations of depressive anxiety will not lead to illness, but to a fruitful working through, leading to further enrichment and creativity. Where the depressive position</a:t>
            </a:r>
          </a:p>
        </p:txBody>
      </p:sp>
    </p:spTree>
    <p:extLst>
      <p:ext uri="{BB962C8B-B14F-4D97-AF65-F5344CB8AC3E}">
        <p14:creationId xmlns:p14="http://schemas.microsoft.com/office/powerpoint/2010/main" val="7505696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D8EDD-4552-12D6-3529-8F3C5881D495}"/>
              </a:ext>
            </a:extLst>
          </p:cNvPr>
          <p:cNvSpPr>
            <a:spLocks noGrp="1"/>
          </p:cNvSpPr>
          <p:nvPr>
            <p:ph type="title"/>
          </p:nvPr>
        </p:nvSpPr>
        <p:spPr/>
        <p:txBody>
          <a:bodyPr/>
          <a:lstStyle/>
          <a:p>
            <a:pPr algn="ctr"/>
            <a:r>
              <a:rPr lang="en-US" b="1" u="sng" dirty="0"/>
              <a:t>Winnicott</a:t>
            </a:r>
          </a:p>
        </p:txBody>
      </p:sp>
      <p:sp>
        <p:nvSpPr>
          <p:cNvPr id="3" name="Content Placeholder 2">
            <a:extLst>
              <a:ext uri="{FF2B5EF4-FFF2-40B4-BE49-F238E27FC236}">
                <a16:creationId xmlns:a16="http://schemas.microsoft.com/office/drawing/2014/main" id="{0D67D771-875B-8661-2BF3-E70869A2C4C6}"/>
              </a:ext>
            </a:extLst>
          </p:cNvPr>
          <p:cNvSpPr>
            <a:spLocks noGrp="1"/>
          </p:cNvSpPr>
          <p:nvPr>
            <p:ph idx="1"/>
          </p:nvPr>
        </p:nvSpPr>
        <p:spPr/>
        <p:txBody>
          <a:bodyPr/>
          <a:lstStyle/>
          <a:p>
            <a:r>
              <a:rPr lang="en-US" dirty="0"/>
              <a:t>Donald Woods Winnicott (1896–1971) was a British psychoanalyst and pediatrician</a:t>
            </a:r>
          </a:p>
          <a:p>
            <a:r>
              <a:rPr lang="en-US" dirty="0"/>
              <a:t>Freud's theory of the Oedipus complex explained neurotic disorders</a:t>
            </a:r>
          </a:p>
          <a:p>
            <a:r>
              <a:rPr lang="en-US" dirty="0"/>
              <a:t>his </a:t>
            </a:r>
            <a:r>
              <a:rPr lang="en-US" b="1" dirty="0"/>
              <a:t>goal </a:t>
            </a:r>
            <a:r>
              <a:rPr lang="en-US" dirty="0"/>
              <a:t>the </a:t>
            </a:r>
            <a:r>
              <a:rPr lang="en-US" b="1" dirty="0"/>
              <a:t>understanding of the preoedipal phases</a:t>
            </a:r>
            <a:endParaRPr lang="en-US" dirty="0"/>
          </a:p>
        </p:txBody>
      </p:sp>
    </p:spTree>
    <p:extLst>
      <p:ext uri="{BB962C8B-B14F-4D97-AF65-F5344CB8AC3E}">
        <p14:creationId xmlns:p14="http://schemas.microsoft.com/office/powerpoint/2010/main" val="590802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7B948-A052-FED2-B3C6-2B93FDF668ED}"/>
              </a:ext>
            </a:extLst>
          </p:cNvPr>
          <p:cNvSpPr>
            <a:spLocks noGrp="1"/>
          </p:cNvSpPr>
          <p:nvPr>
            <p:ph type="title"/>
          </p:nvPr>
        </p:nvSpPr>
        <p:spPr/>
        <p:txBody>
          <a:bodyPr/>
          <a:lstStyle/>
          <a:p>
            <a:pPr algn="ctr"/>
            <a:r>
              <a:rPr lang="en-US" dirty="0"/>
              <a:t>Freud’s Drive Theory (Instinctual Model)</a:t>
            </a:r>
          </a:p>
        </p:txBody>
      </p:sp>
      <p:sp>
        <p:nvSpPr>
          <p:cNvPr id="3" name="Content Placeholder 2">
            <a:extLst>
              <a:ext uri="{FF2B5EF4-FFF2-40B4-BE49-F238E27FC236}">
                <a16:creationId xmlns:a16="http://schemas.microsoft.com/office/drawing/2014/main" id="{9D947665-0905-4454-80FC-23BDDE4E85BE}"/>
              </a:ext>
            </a:extLst>
          </p:cNvPr>
          <p:cNvSpPr>
            <a:spLocks noGrp="1"/>
          </p:cNvSpPr>
          <p:nvPr>
            <p:ph idx="1"/>
          </p:nvPr>
        </p:nvSpPr>
        <p:spPr/>
        <p:txBody>
          <a:bodyPr/>
          <a:lstStyle/>
          <a:p>
            <a:r>
              <a:rPr lang="en-US" dirty="0"/>
              <a:t>Freud’s early model focused on biological drives (libido and aggression) as the primary motivators of human behavior.</a:t>
            </a:r>
          </a:p>
          <a:p>
            <a:r>
              <a:rPr lang="en-US" dirty="0"/>
              <a:t>The mind was seen as managing internal conflict between the id (instincts) and the superego (morality).</a:t>
            </a:r>
          </a:p>
          <a:p>
            <a:r>
              <a:rPr lang="en-US" dirty="0"/>
              <a:t>Objects (people) were secondary—they were just means to satisfy drive discharge (e.g., the mother satisfies the oral drive).</a:t>
            </a:r>
          </a:p>
        </p:txBody>
      </p:sp>
    </p:spTree>
    <p:extLst>
      <p:ext uri="{BB962C8B-B14F-4D97-AF65-F5344CB8AC3E}">
        <p14:creationId xmlns:p14="http://schemas.microsoft.com/office/powerpoint/2010/main" val="34126115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0110D-2E5C-E6A7-A196-E8F784CD441E}"/>
              </a:ext>
            </a:extLst>
          </p:cNvPr>
          <p:cNvSpPr>
            <a:spLocks noGrp="1"/>
          </p:cNvSpPr>
          <p:nvPr>
            <p:ph type="title"/>
          </p:nvPr>
        </p:nvSpPr>
        <p:spPr/>
        <p:txBody>
          <a:bodyPr/>
          <a:lstStyle/>
          <a:p>
            <a:pPr algn="ctr"/>
            <a:r>
              <a:rPr lang="en-US" b="1" dirty="0"/>
              <a:t>Main Concepts</a:t>
            </a:r>
          </a:p>
        </p:txBody>
      </p:sp>
      <p:sp>
        <p:nvSpPr>
          <p:cNvPr id="3" name="Content Placeholder 2">
            <a:extLst>
              <a:ext uri="{FF2B5EF4-FFF2-40B4-BE49-F238E27FC236}">
                <a16:creationId xmlns:a16="http://schemas.microsoft.com/office/drawing/2014/main" id="{29E793D6-7086-59D2-C01C-1352D1F670C4}"/>
              </a:ext>
            </a:extLst>
          </p:cNvPr>
          <p:cNvSpPr>
            <a:spLocks noGrp="1"/>
          </p:cNvSpPr>
          <p:nvPr>
            <p:ph idx="1"/>
          </p:nvPr>
        </p:nvSpPr>
        <p:spPr/>
        <p:txBody>
          <a:bodyPr/>
          <a:lstStyle/>
          <a:p>
            <a:r>
              <a:rPr lang="en-US" b="1" dirty="0"/>
              <a:t>maturational process = </a:t>
            </a:r>
            <a:r>
              <a:rPr lang="en-US" dirty="0"/>
              <a:t>every human organism is born with a drive, called the "</a:t>
            </a:r>
            <a:r>
              <a:rPr lang="en-US" b="1" dirty="0"/>
              <a:t>maturational process</a:t>
            </a:r>
            <a:r>
              <a:rPr lang="en-US" dirty="0"/>
              <a:t>," to develop in a given direction. </a:t>
            </a:r>
          </a:p>
          <a:p>
            <a:r>
              <a:rPr lang="en-US" dirty="0"/>
              <a:t>"</a:t>
            </a:r>
            <a:r>
              <a:rPr lang="en-US" b="1" dirty="0"/>
              <a:t>facilitating environment</a:t>
            </a:r>
            <a:r>
              <a:rPr lang="en-US" dirty="0"/>
              <a:t>“= that facilitates the maturational process to take place.</a:t>
            </a:r>
          </a:p>
          <a:p>
            <a:r>
              <a:rPr lang="en-US" dirty="0"/>
              <a:t>Good enough =The environment need not be perfect, but it must be "</a:t>
            </a:r>
            <a:r>
              <a:rPr lang="en-US" b="1" dirty="0"/>
              <a:t>good enough</a:t>
            </a:r>
            <a:r>
              <a:rPr lang="en-US" dirty="0"/>
              <a:t>" for the maturational process to unfold</a:t>
            </a:r>
          </a:p>
          <a:p>
            <a:r>
              <a:rPr lang="en-US" dirty="0"/>
              <a:t> all </a:t>
            </a:r>
            <a:r>
              <a:rPr lang="en-US" b="1" dirty="0"/>
              <a:t>symptoms</a:t>
            </a:r>
            <a:r>
              <a:rPr lang="en-US" dirty="0"/>
              <a:t> are manifestations of </a:t>
            </a:r>
            <a:r>
              <a:rPr lang="en-US" b="1" dirty="0"/>
              <a:t>arrests in development</a:t>
            </a:r>
          </a:p>
          <a:p>
            <a:r>
              <a:rPr lang="en-US" dirty="0"/>
              <a:t>three phases of dependence: absolute, relative, and "toward independence."</a:t>
            </a:r>
          </a:p>
          <a:p>
            <a:endParaRPr lang="en-US" dirty="0"/>
          </a:p>
        </p:txBody>
      </p:sp>
    </p:spTree>
    <p:extLst>
      <p:ext uri="{BB962C8B-B14F-4D97-AF65-F5344CB8AC3E}">
        <p14:creationId xmlns:p14="http://schemas.microsoft.com/office/powerpoint/2010/main" val="1806007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4451B-9B16-CBFD-4FBB-6291B637BAC6}"/>
              </a:ext>
            </a:extLst>
          </p:cNvPr>
          <p:cNvSpPr>
            <a:spLocks noGrp="1"/>
          </p:cNvSpPr>
          <p:nvPr>
            <p:ph type="title"/>
          </p:nvPr>
        </p:nvSpPr>
        <p:spPr/>
        <p:txBody>
          <a:bodyPr/>
          <a:lstStyle/>
          <a:p>
            <a:pPr algn="ctr"/>
            <a:r>
              <a:rPr lang="en-US" b="1" dirty="0"/>
              <a:t>Absolute dependance</a:t>
            </a:r>
          </a:p>
        </p:txBody>
      </p:sp>
      <p:sp>
        <p:nvSpPr>
          <p:cNvPr id="3" name="Content Placeholder 2">
            <a:extLst>
              <a:ext uri="{FF2B5EF4-FFF2-40B4-BE49-F238E27FC236}">
                <a16:creationId xmlns:a16="http://schemas.microsoft.com/office/drawing/2014/main" id="{34064777-8B29-53B7-74D3-DCA8F55B5706}"/>
              </a:ext>
            </a:extLst>
          </p:cNvPr>
          <p:cNvSpPr>
            <a:spLocks noGrp="1"/>
          </p:cNvSpPr>
          <p:nvPr>
            <p:ph idx="1"/>
          </p:nvPr>
        </p:nvSpPr>
        <p:spPr/>
        <p:txBody>
          <a:bodyPr/>
          <a:lstStyle/>
          <a:p>
            <a:r>
              <a:rPr lang="en-US" dirty="0"/>
              <a:t>no "me" or "not me.“</a:t>
            </a:r>
          </a:p>
          <a:p>
            <a:r>
              <a:rPr lang="en-US" dirty="0"/>
              <a:t>no awareness of the mother.</a:t>
            </a:r>
          </a:p>
          <a:p>
            <a:r>
              <a:rPr lang="en-US" dirty="0"/>
              <a:t>Reality has not yet entered the infant's experience.</a:t>
            </a:r>
          </a:p>
          <a:p>
            <a:r>
              <a:rPr lang="en-US" dirty="0"/>
              <a:t>The infant is aware of the relationship only insofar as it feels touched, held, or caressed or experiences other physical contact</a:t>
            </a:r>
          </a:p>
          <a:p>
            <a:r>
              <a:rPr lang="en-US" dirty="0"/>
              <a:t>the absence of any physical contact As there is no self that could manage anxiety as a warning signal, all anxiety is experienced as annihilation anxiety= </a:t>
            </a:r>
            <a:r>
              <a:rPr lang="en-US" b="1" dirty="0"/>
              <a:t>unthinkable anxiety</a:t>
            </a:r>
            <a:endParaRPr lang="en-US" dirty="0"/>
          </a:p>
        </p:txBody>
      </p:sp>
    </p:spTree>
    <p:extLst>
      <p:ext uri="{BB962C8B-B14F-4D97-AF65-F5344CB8AC3E}">
        <p14:creationId xmlns:p14="http://schemas.microsoft.com/office/powerpoint/2010/main" val="18564009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E7BC8-54F9-F3F3-5F20-5DC1E7195712}"/>
              </a:ext>
            </a:extLst>
          </p:cNvPr>
          <p:cNvSpPr>
            <a:spLocks noGrp="1"/>
          </p:cNvSpPr>
          <p:nvPr>
            <p:ph type="title"/>
          </p:nvPr>
        </p:nvSpPr>
        <p:spPr/>
        <p:txBody>
          <a:bodyPr/>
          <a:lstStyle/>
          <a:p>
            <a:pPr algn="ctr"/>
            <a:r>
              <a:rPr lang="en-US" b="1" dirty="0"/>
              <a:t>Absolute dependance</a:t>
            </a:r>
            <a:endParaRPr lang="en-US" dirty="0"/>
          </a:p>
        </p:txBody>
      </p:sp>
      <p:sp>
        <p:nvSpPr>
          <p:cNvPr id="3" name="Content Placeholder 2">
            <a:extLst>
              <a:ext uri="{FF2B5EF4-FFF2-40B4-BE49-F238E27FC236}">
                <a16:creationId xmlns:a16="http://schemas.microsoft.com/office/drawing/2014/main" id="{0CB9F4A0-77F9-D0BB-BFF3-8B6CD8A41724}"/>
              </a:ext>
            </a:extLst>
          </p:cNvPr>
          <p:cNvSpPr>
            <a:spLocks noGrp="1"/>
          </p:cNvSpPr>
          <p:nvPr>
            <p:ph idx="1"/>
          </p:nvPr>
        </p:nvSpPr>
        <p:spPr/>
        <p:txBody>
          <a:bodyPr>
            <a:normAutofit lnSpcReduction="10000"/>
          </a:bodyPr>
          <a:lstStyle/>
          <a:p>
            <a:r>
              <a:rPr lang="en-US" dirty="0"/>
              <a:t>with each frustration, the infant experiences a bit of reality, and its "omnipotence" is pierced.</a:t>
            </a:r>
          </a:p>
          <a:p>
            <a:r>
              <a:rPr lang="en-US" dirty="0"/>
              <a:t>Because "</a:t>
            </a:r>
            <a:r>
              <a:rPr lang="en-US" b="1" dirty="0"/>
              <a:t>realization</a:t>
            </a:r>
            <a:r>
              <a:rPr lang="en-US" dirty="0"/>
              <a:t>" is made possible by </a:t>
            </a:r>
            <a:r>
              <a:rPr lang="en-US" b="1" dirty="0"/>
              <a:t>environmental failures </a:t>
            </a:r>
          </a:p>
          <a:p>
            <a:r>
              <a:rPr lang="en-US" dirty="0"/>
              <a:t>Winnicott adopted Freud's and Klein's view that aggression is inborn</a:t>
            </a:r>
          </a:p>
          <a:p>
            <a:r>
              <a:rPr lang="en-US" dirty="0"/>
              <a:t>aggression plays a crucial role in the development of the self, the sense of reality, and the recognition and use of objects. </a:t>
            </a:r>
            <a:endParaRPr lang="en-US" b="1" dirty="0"/>
          </a:p>
          <a:p>
            <a:r>
              <a:rPr lang="en-US" dirty="0"/>
              <a:t>in the early phase aggression is without intention, it is synonym to excitement</a:t>
            </a:r>
          </a:p>
          <a:p>
            <a:r>
              <a:rPr lang="en-US" dirty="0"/>
              <a:t> Aggression is inherent in the "love-impulse," so that when an infant is excited it "destroys."</a:t>
            </a:r>
            <a:endParaRPr lang="en-US" b="1" dirty="0"/>
          </a:p>
          <a:p>
            <a:endParaRPr lang="en-US" dirty="0"/>
          </a:p>
        </p:txBody>
      </p:sp>
    </p:spTree>
    <p:extLst>
      <p:ext uri="{BB962C8B-B14F-4D97-AF65-F5344CB8AC3E}">
        <p14:creationId xmlns:p14="http://schemas.microsoft.com/office/powerpoint/2010/main" val="216490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D93E3-FA6A-5483-9269-0CAFE57F3BD9}"/>
              </a:ext>
            </a:extLst>
          </p:cNvPr>
          <p:cNvSpPr>
            <a:spLocks noGrp="1"/>
          </p:cNvSpPr>
          <p:nvPr>
            <p:ph type="title"/>
          </p:nvPr>
        </p:nvSpPr>
        <p:spPr/>
        <p:txBody>
          <a:bodyPr/>
          <a:lstStyle/>
          <a:p>
            <a:pPr algn="ctr"/>
            <a:r>
              <a:rPr lang="en-US" b="1" dirty="0"/>
              <a:t>Absolute dependance</a:t>
            </a:r>
            <a:endParaRPr lang="en-US" dirty="0"/>
          </a:p>
        </p:txBody>
      </p:sp>
      <p:sp>
        <p:nvSpPr>
          <p:cNvPr id="3" name="Content Placeholder 2">
            <a:extLst>
              <a:ext uri="{FF2B5EF4-FFF2-40B4-BE49-F238E27FC236}">
                <a16:creationId xmlns:a16="http://schemas.microsoft.com/office/drawing/2014/main" id="{2A263BE4-F103-1B45-7D61-385B64DB9001}"/>
              </a:ext>
            </a:extLst>
          </p:cNvPr>
          <p:cNvSpPr>
            <a:spLocks noGrp="1"/>
          </p:cNvSpPr>
          <p:nvPr>
            <p:ph idx="1"/>
          </p:nvPr>
        </p:nvSpPr>
        <p:spPr/>
        <p:txBody>
          <a:bodyPr/>
          <a:lstStyle/>
          <a:p>
            <a:r>
              <a:rPr lang="en-US" dirty="0"/>
              <a:t>about six months of age the beginning of the self-object distinction</a:t>
            </a:r>
          </a:p>
          <a:p>
            <a:r>
              <a:rPr lang="en-US" dirty="0"/>
              <a:t>the infant experiences its aggressiveness as expelling the object from the sphere of omnipotence.</a:t>
            </a:r>
          </a:p>
          <a:p>
            <a:r>
              <a:rPr lang="en-US" dirty="0"/>
              <a:t>The object must be </a:t>
            </a:r>
            <a:r>
              <a:rPr lang="en-US" b="1" dirty="0"/>
              <a:t>"destroyed," </a:t>
            </a:r>
            <a:r>
              <a:rPr lang="en-US" dirty="0"/>
              <a:t>and only later, when it is </a:t>
            </a:r>
            <a:r>
              <a:rPr lang="en-US" b="1" dirty="0"/>
              <a:t>"re-found" </a:t>
            </a:r>
            <a:r>
              <a:rPr lang="en-US" dirty="0"/>
              <a:t>as an external object in the phase of relative dependence, can it be "used.“</a:t>
            </a:r>
          </a:p>
          <a:p>
            <a:endParaRPr lang="en-US" dirty="0"/>
          </a:p>
        </p:txBody>
      </p:sp>
    </p:spTree>
    <p:extLst>
      <p:ext uri="{BB962C8B-B14F-4D97-AF65-F5344CB8AC3E}">
        <p14:creationId xmlns:p14="http://schemas.microsoft.com/office/powerpoint/2010/main" val="34879809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8A089-9C2B-B8A3-9D5F-EED8868E3A16}"/>
              </a:ext>
            </a:extLst>
          </p:cNvPr>
          <p:cNvSpPr>
            <a:spLocks noGrp="1"/>
          </p:cNvSpPr>
          <p:nvPr>
            <p:ph type="title"/>
          </p:nvPr>
        </p:nvSpPr>
        <p:spPr/>
        <p:txBody>
          <a:bodyPr/>
          <a:lstStyle/>
          <a:p>
            <a:pPr algn="ctr"/>
            <a:r>
              <a:rPr lang="en-US" b="1" dirty="0"/>
              <a:t>Absolute dependance</a:t>
            </a:r>
            <a:endParaRPr lang="en-US" dirty="0"/>
          </a:p>
        </p:txBody>
      </p:sp>
      <p:sp>
        <p:nvSpPr>
          <p:cNvPr id="3" name="Content Placeholder 2">
            <a:extLst>
              <a:ext uri="{FF2B5EF4-FFF2-40B4-BE49-F238E27FC236}">
                <a16:creationId xmlns:a16="http://schemas.microsoft.com/office/drawing/2014/main" id="{94BE8EE8-050E-23BA-9C69-48D1C492B05C}"/>
              </a:ext>
            </a:extLst>
          </p:cNvPr>
          <p:cNvSpPr>
            <a:spLocks noGrp="1"/>
          </p:cNvSpPr>
          <p:nvPr>
            <p:ph idx="1"/>
          </p:nvPr>
        </p:nvSpPr>
        <p:spPr/>
        <p:txBody>
          <a:bodyPr/>
          <a:lstStyle/>
          <a:p>
            <a:r>
              <a:rPr lang="en-US" dirty="0"/>
              <a:t>the mother goes through a phase of </a:t>
            </a:r>
            <a:r>
              <a:rPr lang="en-US" b="1" dirty="0"/>
              <a:t>"primary maternal preoccupation“</a:t>
            </a:r>
          </a:p>
          <a:p>
            <a:r>
              <a:rPr lang="en-US" dirty="0"/>
              <a:t>Through her identification with the infant, based on her own experience of being mothered, the mother is able to know what needs without being told or signaled.</a:t>
            </a:r>
          </a:p>
          <a:p>
            <a:r>
              <a:rPr lang="en-US" dirty="0"/>
              <a:t>the mother must rely on </a:t>
            </a:r>
            <a:r>
              <a:rPr lang="en-US" b="1" dirty="0"/>
              <a:t>empathy</a:t>
            </a:r>
            <a:r>
              <a:rPr lang="en-US" dirty="0"/>
              <a:t> = </a:t>
            </a:r>
            <a:r>
              <a:rPr lang="en-US" i="1" dirty="0"/>
              <a:t>It means knowing what the infant needs, even though the infant cannot communicate its needs.</a:t>
            </a:r>
          </a:p>
          <a:p>
            <a:r>
              <a:rPr lang="en-US" dirty="0"/>
              <a:t>cannot and should not be perfect because environmental "failures" are necessary to prepare the way for the infant's descent into eventual reality</a:t>
            </a:r>
          </a:p>
          <a:p>
            <a:endParaRPr lang="en-US" b="1" dirty="0"/>
          </a:p>
          <a:p>
            <a:endParaRPr lang="en-US" dirty="0"/>
          </a:p>
        </p:txBody>
      </p:sp>
    </p:spTree>
    <p:extLst>
      <p:ext uri="{BB962C8B-B14F-4D97-AF65-F5344CB8AC3E}">
        <p14:creationId xmlns:p14="http://schemas.microsoft.com/office/powerpoint/2010/main" val="27959871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66B9-EFFE-2807-0BEA-81070A68B904}"/>
              </a:ext>
            </a:extLst>
          </p:cNvPr>
          <p:cNvSpPr>
            <a:spLocks noGrp="1"/>
          </p:cNvSpPr>
          <p:nvPr>
            <p:ph type="title"/>
          </p:nvPr>
        </p:nvSpPr>
        <p:spPr/>
        <p:txBody>
          <a:bodyPr/>
          <a:lstStyle/>
          <a:p>
            <a:pPr algn="ctr"/>
            <a:r>
              <a:rPr lang="en-US" b="1" dirty="0"/>
              <a:t>Absolute Dependence</a:t>
            </a:r>
            <a:endParaRPr lang="en-US" dirty="0"/>
          </a:p>
        </p:txBody>
      </p:sp>
      <p:sp>
        <p:nvSpPr>
          <p:cNvPr id="3" name="Content Placeholder 2">
            <a:extLst>
              <a:ext uri="{FF2B5EF4-FFF2-40B4-BE49-F238E27FC236}">
                <a16:creationId xmlns:a16="http://schemas.microsoft.com/office/drawing/2014/main" id="{86E90CD1-C487-C80C-F8EE-F67D3052F217}"/>
              </a:ext>
            </a:extLst>
          </p:cNvPr>
          <p:cNvSpPr>
            <a:spLocks noGrp="1"/>
          </p:cNvSpPr>
          <p:nvPr>
            <p:ph idx="1"/>
          </p:nvPr>
        </p:nvSpPr>
        <p:spPr/>
        <p:txBody>
          <a:bodyPr>
            <a:normAutofit fontScale="92500"/>
          </a:bodyPr>
          <a:lstStyle/>
          <a:p>
            <a:r>
              <a:rPr lang="en-US" dirty="0"/>
              <a:t>two categories of maternal functions: the </a:t>
            </a:r>
            <a:r>
              <a:rPr lang="en-US" b="1" dirty="0"/>
              <a:t>"object mother</a:t>
            </a:r>
            <a:r>
              <a:rPr lang="en-US" dirty="0"/>
              <a:t>" and the "</a:t>
            </a:r>
            <a:r>
              <a:rPr lang="en-US" b="1" dirty="0"/>
              <a:t>environmental mother”</a:t>
            </a:r>
          </a:p>
          <a:p>
            <a:r>
              <a:rPr lang="en-US" b="1" dirty="0"/>
              <a:t>object mother = </a:t>
            </a:r>
            <a:r>
              <a:rPr lang="en-US" dirty="0"/>
              <a:t>provides </a:t>
            </a:r>
            <a:r>
              <a:rPr lang="en-US" b="1" dirty="0"/>
              <a:t> instinctual needs </a:t>
            </a:r>
            <a:r>
              <a:rPr lang="en-US" dirty="0"/>
              <a:t>alone is insufficient</a:t>
            </a:r>
          </a:p>
          <a:p>
            <a:r>
              <a:rPr lang="en-US" dirty="0"/>
              <a:t>The infant has "ego needs" from the very beginning = the development of "</a:t>
            </a:r>
            <a:r>
              <a:rPr lang="en-US" b="1" dirty="0"/>
              <a:t>realization</a:t>
            </a:r>
            <a:r>
              <a:rPr lang="en-US" dirty="0"/>
              <a:t>, </a:t>
            </a:r>
            <a:r>
              <a:rPr lang="en-US" b="1" dirty="0"/>
              <a:t>personalization</a:t>
            </a:r>
            <a:r>
              <a:rPr lang="en-US" dirty="0"/>
              <a:t>, and </a:t>
            </a:r>
            <a:r>
              <a:rPr lang="en-US" b="1" dirty="0"/>
              <a:t>integration</a:t>
            </a:r>
          </a:p>
          <a:p>
            <a:r>
              <a:rPr lang="en-US" dirty="0"/>
              <a:t>environment in which air and water temperatures are relatively comfortable, the noise level is neither unstimulating nor assaultive, and there is visual stimulation that is interesting without being overwhelming.</a:t>
            </a:r>
          </a:p>
          <a:p>
            <a:r>
              <a:rPr lang="en-US" dirty="0"/>
              <a:t>the environment must be relatively free of "</a:t>
            </a:r>
            <a:r>
              <a:rPr lang="en-US" b="1" dirty="0"/>
              <a:t>impingements</a:t>
            </a:r>
            <a:r>
              <a:rPr lang="en-US" dirty="0"/>
              <a:t>" that would interfere with emotional growth</a:t>
            </a:r>
            <a:endParaRPr lang="en-US" b="1" dirty="0"/>
          </a:p>
          <a:p>
            <a:endParaRPr lang="en-US" b="1" dirty="0"/>
          </a:p>
          <a:p>
            <a:endParaRPr lang="en-US" dirty="0"/>
          </a:p>
        </p:txBody>
      </p:sp>
    </p:spTree>
    <p:extLst>
      <p:ext uri="{BB962C8B-B14F-4D97-AF65-F5344CB8AC3E}">
        <p14:creationId xmlns:p14="http://schemas.microsoft.com/office/powerpoint/2010/main" val="33214193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E90D2-A129-58B1-A958-D273A7579C39}"/>
              </a:ext>
            </a:extLst>
          </p:cNvPr>
          <p:cNvSpPr>
            <a:spLocks noGrp="1"/>
          </p:cNvSpPr>
          <p:nvPr>
            <p:ph type="title"/>
          </p:nvPr>
        </p:nvSpPr>
        <p:spPr/>
        <p:txBody>
          <a:bodyPr/>
          <a:lstStyle/>
          <a:p>
            <a:pPr algn="ctr"/>
            <a:r>
              <a:rPr lang="en-US" b="1" dirty="0"/>
              <a:t>Absolute Dependence</a:t>
            </a:r>
            <a:endParaRPr lang="en-US" dirty="0"/>
          </a:p>
        </p:txBody>
      </p:sp>
      <p:sp>
        <p:nvSpPr>
          <p:cNvPr id="3" name="Content Placeholder 2">
            <a:extLst>
              <a:ext uri="{FF2B5EF4-FFF2-40B4-BE49-F238E27FC236}">
                <a16:creationId xmlns:a16="http://schemas.microsoft.com/office/drawing/2014/main" id="{E755161E-49E6-EF18-5244-1C85417C4299}"/>
              </a:ext>
            </a:extLst>
          </p:cNvPr>
          <p:cNvSpPr>
            <a:spLocks noGrp="1"/>
          </p:cNvSpPr>
          <p:nvPr>
            <p:ph idx="1"/>
          </p:nvPr>
        </p:nvSpPr>
        <p:spPr/>
        <p:txBody>
          <a:bodyPr/>
          <a:lstStyle/>
          <a:p>
            <a:r>
              <a:rPr lang="en-US" dirty="0"/>
              <a:t>The principal function of </a:t>
            </a:r>
            <a:r>
              <a:rPr lang="en-US" b="1" dirty="0"/>
              <a:t>"holding</a:t>
            </a:r>
            <a:r>
              <a:rPr lang="en-US" dirty="0"/>
              <a:t>," then, is keeping the infant sufficiently free of environmental impingement that it lives within its fantasy of omnipotence and continues to grow</a:t>
            </a:r>
          </a:p>
          <a:p>
            <a:r>
              <a:rPr lang="en-US" dirty="0"/>
              <a:t>The infant's object instinctual need "destroys" by "attacking" the mother's body and the mother must be willing to absorb and hold such aggressive attacks.</a:t>
            </a:r>
          </a:p>
          <a:p>
            <a:r>
              <a:rPr lang="en-US" dirty="0"/>
              <a:t>It is crucial that the infant experience the object's survival of its destructive attacks; only then can the infant turn a "subjective object" into an "objective object.</a:t>
            </a:r>
          </a:p>
        </p:txBody>
      </p:sp>
    </p:spTree>
    <p:extLst>
      <p:ext uri="{BB962C8B-B14F-4D97-AF65-F5344CB8AC3E}">
        <p14:creationId xmlns:p14="http://schemas.microsoft.com/office/powerpoint/2010/main" val="25878983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E64CB-7212-42E7-4F46-1FB35F5671E2}"/>
              </a:ext>
            </a:extLst>
          </p:cNvPr>
          <p:cNvSpPr>
            <a:spLocks noGrp="1"/>
          </p:cNvSpPr>
          <p:nvPr>
            <p:ph type="title"/>
          </p:nvPr>
        </p:nvSpPr>
        <p:spPr/>
        <p:txBody>
          <a:bodyPr/>
          <a:lstStyle/>
          <a:p>
            <a:pPr algn="ctr"/>
            <a:r>
              <a:rPr lang="en-US" b="1" dirty="0"/>
              <a:t>Absolute Dependence</a:t>
            </a:r>
            <a:endParaRPr lang="en-US" dirty="0"/>
          </a:p>
        </p:txBody>
      </p:sp>
      <p:sp>
        <p:nvSpPr>
          <p:cNvPr id="3" name="Content Placeholder 2">
            <a:extLst>
              <a:ext uri="{FF2B5EF4-FFF2-40B4-BE49-F238E27FC236}">
                <a16:creationId xmlns:a16="http://schemas.microsoft.com/office/drawing/2014/main" id="{25786526-607E-1385-3F5A-8620E723DA8E}"/>
              </a:ext>
            </a:extLst>
          </p:cNvPr>
          <p:cNvSpPr>
            <a:spLocks noGrp="1"/>
          </p:cNvSpPr>
          <p:nvPr>
            <p:ph idx="1"/>
          </p:nvPr>
        </p:nvSpPr>
        <p:spPr/>
        <p:txBody>
          <a:bodyPr>
            <a:normAutofit/>
          </a:bodyPr>
          <a:lstStyle/>
          <a:p>
            <a:r>
              <a:rPr lang="en-US" dirty="0"/>
              <a:t>That is, only when the object survives the destructive attack can it be "used" by the infant.</a:t>
            </a:r>
          </a:p>
          <a:p>
            <a:r>
              <a:rPr lang="en-US" dirty="0"/>
              <a:t>If the environment is able to perform its functions</a:t>
            </a:r>
          </a:p>
          <a:p>
            <a:r>
              <a:rPr lang="en-US" dirty="0"/>
              <a:t>prevent impingements</a:t>
            </a:r>
          </a:p>
          <a:p>
            <a:r>
              <a:rPr lang="en-US" dirty="0"/>
              <a:t> hold the infant's frustrations</a:t>
            </a:r>
          </a:p>
          <a:p>
            <a:r>
              <a:rPr lang="en-US" dirty="0"/>
              <a:t>preventing annihilation anxiety;</a:t>
            </a:r>
          </a:p>
          <a:p>
            <a:r>
              <a:rPr lang="en-US" dirty="0"/>
              <a:t>"hold" the aggression;</a:t>
            </a:r>
          </a:p>
          <a:p>
            <a:r>
              <a:rPr lang="en-US" dirty="0"/>
              <a:t>meet the infant's overall ego and id needs</a:t>
            </a:r>
          </a:p>
          <a:p>
            <a:endParaRPr lang="en-US" dirty="0"/>
          </a:p>
        </p:txBody>
      </p:sp>
    </p:spTree>
    <p:extLst>
      <p:ext uri="{BB962C8B-B14F-4D97-AF65-F5344CB8AC3E}">
        <p14:creationId xmlns:p14="http://schemas.microsoft.com/office/powerpoint/2010/main" val="31192423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090F1-ED4B-7491-C830-6790D6C7A2A1}"/>
              </a:ext>
            </a:extLst>
          </p:cNvPr>
          <p:cNvSpPr>
            <a:spLocks noGrp="1"/>
          </p:cNvSpPr>
          <p:nvPr>
            <p:ph type="title"/>
          </p:nvPr>
        </p:nvSpPr>
        <p:spPr/>
        <p:txBody>
          <a:bodyPr/>
          <a:lstStyle/>
          <a:p>
            <a:pPr algn="ctr"/>
            <a:r>
              <a:rPr lang="en-US" b="1" dirty="0"/>
              <a:t>Absolute Dependence</a:t>
            </a:r>
            <a:endParaRPr lang="en-US" dirty="0"/>
          </a:p>
        </p:txBody>
      </p:sp>
      <p:sp>
        <p:nvSpPr>
          <p:cNvPr id="3" name="Content Placeholder 2">
            <a:extLst>
              <a:ext uri="{FF2B5EF4-FFF2-40B4-BE49-F238E27FC236}">
                <a16:creationId xmlns:a16="http://schemas.microsoft.com/office/drawing/2014/main" id="{3C6FF6E7-AB04-85A6-3461-1CAF42EC8620}"/>
              </a:ext>
            </a:extLst>
          </p:cNvPr>
          <p:cNvSpPr>
            <a:spLocks noGrp="1"/>
          </p:cNvSpPr>
          <p:nvPr>
            <p:ph idx="1"/>
          </p:nvPr>
        </p:nvSpPr>
        <p:spPr/>
        <p:txBody>
          <a:bodyPr/>
          <a:lstStyle/>
          <a:p>
            <a:r>
              <a:rPr lang="en-US" dirty="0"/>
              <a:t>the infant will begin to experience a sense of continuity of its various need states and a rudimentary sense of integration, personalization, and realization will occur.</a:t>
            </a:r>
          </a:p>
          <a:p>
            <a:r>
              <a:rPr lang="en-US" dirty="0"/>
              <a:t>The inevitable environmental failures will force some degree of reality on the child,</a:t>
            </a:r>
          </a:p>
          <a:p>
            <a:r>
              <a:rPr lang="en-US" dirty="0"/>
              <a:t>The growing child is then ready for what Winnicott sees as the </a:t>
            </a:r>
            <a:r>
              <a:rPr lang="en-US" b="1" dirty="0"/>
              <a:t>first major developmental task</a:t>
            </a:r>
            <a:r>
              <a:rPr lang="en-US" dirty="0"/>
              <a:t> in the formation of the self: </a:t>
            </a:r>
            <a:r>
              <a:rPr lang="en-US" b="1" dirty="0"/>
              <a:t>the awareness of dependence. </a:t>
            </a:r>
          </a:p>
          <a:p>
            <a:endParaRPr lang="en-US" dirty="0"/>
          </a:p>
        </p:txBody>
      </p:sp>
    </p:spTree>
    <p:extLst>
      <p:ext uri="{BB962C8B-B14F-4D97-AF65-F5344CB8AC3E}">
        <p14:creationId xmlns:p14="http://schemas.microsoft.com/office/powerpoint/2010/main" val="41816620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t>Relative Dependence</a:t>
            </a:r>
          </a:p>
        </p:txBody>
      </p:sp>
      <p:sp>
        <p:nvSpPr>
          <p:cNvPr id="3" name="TextBox 2"/>
          <p:cNvSpPr txBox="1"/>
          <p:nvPr/>
        </p:nvSpPr>
        <p:spPr>
          <a:xfrm>
            <a:off x="2438400" y="1371601"/>
            <a:ext cx="7121630" cy="4062651"/>
          </a:xfrm>
          <a:prstGeom prst="rect">
            <a:avLst/>
          </a:prstGeom>
          <a:noFill/>
        </p:spPr>
        <p:txBody>
          <a:bodyPr wrap="none">
            <a:spAutoFit/>
          </a:bodyPr>
          <a:lstStyle/>
          <a:p>
            <a:pPr>
              <a:spcAft>
                <a:spcPts val="600"/>
              </a:spcAft>
              <a:defRPr sz="2000" b="1"/>
            </a:pPr>
            <a:r>
              <a:rPr sz="2000"/>
              <a:t>Awareness of Surroundings</a:t>
            </a:r>
          </a:p>
          <a:p>
            <a:pPr lvl="1">
              <a:spcAft>
                <a:spcPts val="1200"/>
              </a:spcAft>
              <a:defRPr sz="1600"/>
            </a:pPr>
            <a:r>
              <a:rPr sz="1600"/>
              <a:t>Around 6 to 8 months, infants begin to perceive their environment differently.</a:t>
            </a:r>
          </a:p>
          <a:p>
            <a:pPr>
              <a:spcAft>
                <a:spcPts val="600"/>
              </a:spcAft>
              <a:defRPr sz="2000" b="1"/>
            </a:pPr>
            <a:r>
              <a:rPr sz="2000"/>
              <a:t>Exploration Through Touch</a:t>
            </a:r>
          </a:p>
          <a:p>
            <a:pPr lvl="1">
              <a:spcAft>
                <a:spcPts val="1200"/>
              </a:spcAft>
              <a:defRPr sz="1600"/>
            </a:pPr>
            <a:r>
              <a:rPr sz="1600"/>
              <a:t>Infants explore using their hands, especially by touching caretakers’ faces.</a:t>
            </a:r>
            <a:br>
              <a:rPr sz="1600"/>
            </a:br>
            <a:r>
              <a:rPr sz="1600"/>
              <a:t>They often mimic what the mother does to them.</a:t>
            </a:r>
          </a:p>
          <a:p>
            <a:pPr>
              <a:spcAft>
                <a:spcPts val="600"/>
              </a:spcAft>
              <a:defRPr sz="2000" b="1"/>
            </a:pPr>
            <a:r>
              <a:rPr sz="2000"/>
              <a:t>Reciprocal Interaction</a:t>
            </a:r>
          </a:p>
          <a:p>
            <a:pPr lvl="1">
              <a:spcAft>
                <a:spcPts val="1200"/>
              </a:spcAft>
              <a:defRPr sz="1600"/>
            </a:pPr>
            <a:r>
              <a:rPr sz="1600"/>
              <a:t>They touch, soothe, caress, and stroke the mother's hair.</a:t>
            </a:r>
            <a:br>
              <a:rPr sz="1600"/>
            </a:br>
            <a:r>
              <a:rPr sz="1600"/>
              <a:t>Some may even offer the bottle to the mother.</a:t>
            </a:r>
          </a:p>
          <a:p>
            <a:pPr>
              <a:spcAft>
                <a:spcPts val="600"/>
              </a:spcAft>
              <a:defRPr sz="2000" b="1"/>
            </a:pPr>
            <a:r>
              <a:rPr sz="2000"/>
              <a:t>Differentiation of People</a:t>
            </a:r>
          </a:p>
          <a:p>
            <a:pPr lvl="1">
              <a:spcAft>
                <a:spcPts val="1200"/>
              </a:spcAft>
              <a:defRPr sz="1600"/>
            </a:pPr>
            <a:r>
              <a:rPr sz="1600"/>
              <a:t>Infants begin to distinguish between:</a:t>
            </a:r>
            <a:br>
              <a:rPr sz="1600"/>
            </a:br>
            <a:r>
              <a:rPr sz="1600"/>
              <a:t>• Mother and others</a:t>
            </a:r>
            <a:br>
              <a:rPr sz="1600"/>
            </a:br>
            <a:r>
              <a:rPr sz="1600"/>
              <a:t>• Familiar people and strangers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A1AB1-7F84-B2D0-21A8-B1FE8970F068}"/>
              </a:ext>
            </a:extLst>
          </p:cNvPr>
          <p:cNvSpPr>
            <a:spLocks noGrp="1"/>
          </p:cNvSpPr>
          <p:nvPr>
            <p:ph type="title"/>
          </p:nvPr>
        </p:nvSpPr>
        <p:spPr/>
        <p:txBody>
          <a:bodyPr/>
          <a:lstStyle/>
          <a:p>
            <a:pPr algn="ctr"/>
            <a:r>
              <a:rPr lang="en-US" dirty="0"/>
              <a:t>The Shift to Object Relations Theory </a:t>
            </a:r>
          </a:p>
        </p:txBody>
      </p:sp>
      <p:sp>
        <p:nvSpPr>
          <p:cNvPr id="3" name="Content Placeholder 2">
            <a:extLst>
              <a:ext uri="{FF2B5EF4-FFF2-40B4-BE49-F238E27FC236}">
                <a16:creationId xmlns:a16="http://schemas.microsoft.com/office/drawing/2014/main" id="{3DD86DA8-8AAE-BC2F-D001-DB6C444E7C47}"/>
              </a:ext>
            </a:extLst>
          </p:cNvPr>
          <p:cNvSpPr>
            <a:spLocks noGrp="1"/>
          </p:cNvSpPr>
          <p:nvPr>
            <p:ph idx="1"/>
          </p:nvPr>
        </p:nvSpPr>
        <p:spPr/>
        <p:txBody>
          <a:bodyPr/>
          <a:lstStyle/>
          <a:p>
            <a:r>
              <a:rPr lang="en-US" dirty="0"/>
              <a:t>Early psychoanalysts (e.g., Fairbairn, Klein, Winnicott) challenged Freud’s drive model, arguing that:</a:t>
            </a:r>
          </a:p>
          <a:p>
            <a:r>
              <a:rPr lang="en-US" dirty="0"/>
              <a:t>Humans are fundamentally relationship-seeking, not just pleasure-seeking.</a:t>
            </a:r>
          </a:p>
          <a:p>
            <a:r>
              <a:rPr lang="en-US" dirty="0"/>
              <a:t>The psyche develops around internalized relational experiences, not just instincts.</a:t>
            </a:r>
          </a:p>
          <a:p>
            <a:r>
              <a:rPr lang="en-US" dirty="0"/>
              <a:t>Pathology arises from distorted internal object relations, not just repressed drives.</a:t>
            </a:r>
          </a:p>
        </p:txBody>
      </p:sp>
    </p:spTree>
    <p:extLst>
      <p:ext uri="{BB962C8B-B14F-4D97-AF65-F5344CB8AC3E}">
        <p14:creationId xmlns:p14="http://schemas.microsoft.com/office/powerpoint/2010/main" val="36425595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Relative Dependence</a:t>
            </a:r>
          </a:p>
        </p:txBody>
      </p:sp>
      <p:sp>
        <p:nvSpPr>
          <p:cNvPr id="3" name="TextBox 2"/>
          <p:cNvSpPr txBox="1"/>
          <p:nvPr/>
        </p:nvSpPr>
        <p:spPr>
          <a:xfrm>
            <a:off x="2438400" y="1371600"/>
            <a:ext cx="9998506" cy="3862596"/>
          </a:xfrm>
          <a:prstGeom prst="rect">
            <a:avLst/>
          </a:prstGeom>
          <a:noFill/>
        </p:spPr>
        <p:txBody>
          <a:bodyPr wrap="none">
            <a:spAutoFit/>
          </a:bodyPr>
          <a:lstStyle/>
          <a:p>
            <a:pPr>
              <a:spcAft>
                <a:spcPts val="600"/>
              </a:spcAft>
              <a:defRPr sz="2000" b="1"/>
            </a:pPr>
            <a:r>
              <a:rPr sz="2000"/>
              <a:t>Awareness of Dependence</a:t>
            </a:r>
          </a:p>
          <a:p>
            <a:pPr lvl="1">
              <a:spcAft>
                <a:spcPts val="1200"/>
              </a:spcAft>
              <a:defRPr sz="1600"/>
            </a:pPr>
            <a:r>
              <a:rPr sz="1600"/>
              <a:t>The critical aspect of this developmental shift is the child’s awareness of its dependence on an external object.</a:t>
            </a:r>
          </a:p>
          <a:p>
            <a:pPr>
              <a:spcAft>
                <a:spcPts val="600"/>
              </a:spcAft>
              <a:defRPr sz="2000" b="1"/>
            </a:pPr>
            <a:r>
              <a:rPr sz="2000"/>
              <a:t>Transition from Absolute to Relative Dependence</a:t>
            </a:r>
          </a:p>
          <a:p>
            <a:pPr lvl="1">
              <a:spcAft>
                <a:spcPts val="1200"/>
              </a:spcAft>
              <a:defRPr sz="1600"/>
            </a:pPr>
            <a:r>
              <a:rPr sz="1600"/>
              <a:t>The infant moves from absolute to relative dependence.</a:t>
            </a:r>
          </a:p>
          <a:p>
            <a:pPr>
              <a:spcAft>
                <a:spcPts val="600"/>
              </a:spcAft>
              <a:defRPr sz="2000" b="1"/>
            </a:pPr>
            <a:r>
              <a:rPr sz="2000"/>
              <a:t>Exploration and Anxiety in Separation</a:t>
            </a:r>
          </a:p>
          <a:p>
            <a:pPr lvl="1">
              <a:spcAft>
                <a:spcPts val="1200"/>
              </a:spcAft>
              <a:defRPr sz="1600"/>
            </a:pPr>
            <a:r>
              <a:rPr sz="1600"/>
              <a:t>The infant becomes interested in exploring the object of dependence but also feels anxious in separating from it.</a:t>
            </a:r>
          </a:p>
          <a:p>
            <a:pPr>
              <a:spcAft>
                <a:spcPts val="600"/>
              </a:spcAft>
              <a:defRPr sz="2000" b="1"/>
            </a:pPr>
            <a:r>
              <a:rPr sz="2000"/>
              <a:t>First Awareness of Self</a:t>
            </a:r>
          </a:p>
          <a:p>
            <a:pPr lvl="1">
              <a:spcAft>
                <a:spcPts val="1200"/>
              </a:spcAft>
              <a:defRPr sz="1600"/>
            </a:pPr>
            <a:r>
              <a:rPr sz="1600"/>
              <a:t>The infant differentiates between 'me' and 'not me' by reaching for objects—a new type of play.</a:t>
            </a:r>
          </a:p>
          <a:p>
            <a:pPr>
              <a:spcAft>
                <a:spcPts val="600"/>
              </a:spcAft>
              <a:defRPr sz="2000" b="1"/>
            </a:pPr>
            <a:r>
              <a:rPr sz="2000"/>
              <a:t>Recognizing the Environment</a:t>
            </a:r>
          </a:p>
          <a:p>
            <a:pPr lvl="1">
              <a:spcAft>
                <a:spcPts val="1200"/>
              </a:spcAft>
              <a:defRPr sz="1600"/>
            </a:pPr>
            <a:r>
              <a:rPr sz="1600"/>
              <a:t>The infant understands that the environment is separate, 'out there,' yet remains necessary to meet its needs.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a:t>Emerging Awareness and Anxiety</a:t>
            </a:r>
          </a:p>
        </p:txBody>
      </p:sp>
      <p:sp>
        <p:nvSpPr>
          <p:cNvPr id="3" name="TextBox 2"/>
          <p:cNvSpPr txBox="1"/>
          <p:nvPr/>
        </p:nvSpPr>
        <p:spPr>
          <a:xfrm>
            <a:off x="2438400" y="1371601"/>
            <a:ext cx="8915400" cy="2785378"/>
          </a:xfrm>
          <a:prstGeom prst="rect">
            <a:avLst/>
          </a:prstGeom>
          <a:noFill/>
        </p:spPr>
        <p:txBody>
          <a:bodyPr wrap="square">
            <a:spAutoFit/>
          </a:bodyPr>
          <a:lstStyle/>
          <a:p>
            <a:pPr>
              <a:spcAft>
                <a:spcPts val="600"/>
              </a:spcAft>
              <a:defRPr sz="2000" b="1"/>
            </a:pPr>
            <a:r>
              <a:rPr sz="2000" dirty="0"/>
              <a:t>Realization of Delayed Gratification</a:t>
            </a:r>
          </a:p>
          <a:p>
            <a:pPr lvl="1">
              <a:spcAft>
                <a:spcPts val="1200"/>
              </a:spcAft>
              <a:defRPr sz="1600"/>
            </a:pPr>
            <a:r>
              <a:rPr sz="1600" dirty="0"/>
              <a:t>The infant begins to recognize that its needs are not immediately gratified.</a:t>
            </a:r>
          </a:p>
          <a:p>
            <a:pPr>
              <a:spcAft>
                <a:spcPts val="600"/>
              </a:spcAft>
              <a:defRPr sz="2000" b="1"/>
            </a:pPr>
            <a:r>
              <a:rPr sz="2000" dirty="0"/>
              <a:t>Sense of Self and Loss</a:t>
            </a:r>
          </a:p>
          <a:p>
            <a:pPr lvl="1">
              <a:spcAft>
                <a:spcPts val="1200"/>
              </a:spcAft>
              <a:defRPr sz="1600"/>
            </a:pPr>
            <a:r>
              <a:rPr sz="1600" dirty="0"/>
              <a:t>This awareness of separation from the environment marks the beginning of self-awareness and an experience of loss.</a:t>
            </a:r>
          </a:p>
          <a:p>
            <a:pPr>
              <a:spcAft>
                <a:spcPts val="600"/>
              </a:spcAft>
              <a:defRPr sz="2000" b="1"/>
            </a:pPr>
            <a:r>
              <a:rPr sz="2000" dirty="0"/>
              <a:t>New Form of Anxiety (Winnicott)</a:t>
            </a:r>
          </a:p>
          <a:p>
            <a:pPr lvl="1">
              <a:spcAft>
                <a:spcPts val="1200"/>
              </a:spcAft>
              <a:defRPr sz="1600"/>
            </a:pPr>
            <a:r>
              <a:rPr sz="1600" dirty="0"/>
              <a:t>When the mother is absent beyond the infant’s capacity to believe in her survival, anxiety appears—the first sign that the infant acknowledges separation.</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B9B0A-DA5E-95F0-1813-F7AFE1AE504B}"/>
              </a:ext>
            </a:extLst>
          </p:cNvPr>
          <p:cNvSpPr>
            <a:spLocks noGrp="1"/>
          </p:cNvSpPr>
          <p:nvPr>
            <p:ph type="title"/>
          </p:nvPr>
        </p:nvSpPr>
        <p:spPr/>
        <p:txBody>
          <a:bodyPr/>
          <a:lstStyle/>
          <a:p>
            <a:pPr algn="ctr"/>
            <a:r>
              <a:rPr lang="en-US" b="1" dirty="0"/>
              <a:t>Relative Dependence</a:t>
            </a:r>
            <a:endParaRPr lang="en-US" dirty="0"/>
          </a:p>
        </p:txBody>
      </p:sp>
      <p:sp>
        <p:nvSpPr>
          <p:cNvPr id="3" name="Content Placeholder 2">
            <a:extLst>
              <a:ext uri="{FF2B5EF4-FFF2-40B4-BE49-F238E27FC236}">
                <a16:creationId xmlns:a16="http://schemas.microsoft.com/office/drawing/2014/main" id="{F58DE5EA-FDD6-191E-260F-74780FB00ED0}"/>
              </a:ext>
            </a:extLst>
          </p:cNvPr>
          <p:cNvSpPr>
            <a:spLocks noGrp="1"/>
          </p:cNvSpPr>
          <p:nvPr>
            <p:ph idx="1"/>
          </p:nvPr>
        </p:nvSpPr>
        <p:spPr/>
        <p:txBody>
          <a:bodyPr>
            <a:normAutofit fontScale="92500" lnSpcReduction="10000"/>
          </a:bodyPr>
          <a:lstStyle/>
          <a:p>
            <a:pPr>
              <a:buNone/>
            </a:pPr>
            <a:r>
              <a:rPr lang="en-US" b="1" dirty="0"/>
              <a:t>Identification and Developmental Tasks</a:t>
            </a:r>
          </a:p>
          <a:p>
            <a:pPr>
              <a:buNone/>
            </a:pPr>
            <a:r>
              <a:rPr lang="en-US" dirty="0"/>
              <a:t> </a:t>
            </a:r>
            <a:r>
              <a:rPr lang="en-US" b="1" dirty="0"/>
              <a:t>Identification with the Mother</a:t>
            </a:r>
            <a:endParaRPr lang="en-US" dirty="0"/>
          </a:p>
          <a:p>
            <a:pPr>
              <a:buFont typeface="Arial" panose="020B0604020202020204" pitchFamily="34" charset="0"/>
              <a:buChar char="•"/>
            </a:pPr>
            <a:r>
              <a:rPr lang="en-US" dirty="0"/>
              <a:t>To preserve attachment, the infant begins to </a:t>
            </a:r>
            <a:r>
              <a:rPr lang="en-US" b="1" dirty="0"/>
              <a:t>imitate the mother</a:t>
            </a:r>
            <a:r>
              <a:rPr lang="en-US" dirty="0"/>
              <a:t>, which Winnicott sees as the </a:t>
            </a:r>
            <a:r>
              <a:rPr lang="en-US" b="1" dirty="0"/>
              <a:t>first form of identification</a:t>
            </a:r>
            <a:r>
              <a:rPr lang="en-US" dirty="0"/>
              <a:t>.</a:t>
            </a:r>
          </a:p>
          <a:p>
            <a:pPr>
              <a:buNone/>
            </a:pPr>
            <a:r>
              <a:rPr lang="en-US" dirty="0"/>
              <a:t> </a:t>
            </a:r>
            <a:r>
              <a:rPr lang="en-US" b="1" dirty="0"/>
              <a:t>From Omnipotence to Reality</a:t>
            </a:r>
            <a:endParaRPr lang="en-US" dirty="0"/>
          </a:p>
          <a:p>
            <a:pPr>
              <a:buFont typeface="Arial" panose="020B0604020202020204" pitchFamily="34" charset="0"/>
              <a:buChar char="•"/>
            </a:pPr>
            <a:r>
              <a:rPr lang="en-US" b="1" dirty="0"/>
              <a:t>Relative dependence</a:t>
            </a:r>
            <a:r>
              <a:rPr lang="en-US" dirty="0"/>
              <a:t> marks a developmental shift from the </a:t>
            </a:r>
            <a:r>
              <a:rPr lang="en-US" b="1" dirty="0"/>
              <a:t>omnipotence of absolute dependence</a:t>
            </a:r>
            <a:r>
              <a:rPr lang="en-US" dirty="0"/>
              <a:t> to an </a:t>
            </a:r>
            <a:r>
              <a:rPr lang="en-US" b="1" dirty="0"/>
              <a:t>acceptance of reality</a:t>
            </a:r>
            <a:r>
              <a:rPr lang="en-US" dirty="0"/>
              <a:t> and </a:t>
            </a:r>
            <a:r>
              <a:rPr lang="en-US" b="1" dirty="0"/>
              <a:t>ambivalence toward whole objects</a:t>
            </a:r>
            <a:r>
              <a:rPr lang="en-US" dirty="0"/>
              <a:t>.</a:t>
            </a:r>
          </a:p>
          <a:p>
            <a:pPr>
              <a:buNone/>
            </a:pPr>
            <a:r>
              <a:rPr lang="en-US" dirty="0"/>
              <a:t> </a:t>
            </a:r>
            <a:r>
              <a:rPr lang="en-US" b="1" dirty="0"/>
              <a:t>Key Developmental Task</a:t>
            </a:r>
            <a:endParaRPr lang="en-US" dirty="0"/>
          </a:p>
          <a:p>
            <a:pPr>
              <a:buFont typeface="Arial" panose="020B0604020202020204" pitchFamily="34" charset="0"/>
              <a:buChar char="•"/>
            </a:pPr>
            <a:r>
              <a:rPr lang="en-US" dirty="0"/>
              <a:t>The infant must </a:t>
            </a:r>
            <a:r>
              <a:rPr lang="en-US" b="1" dirty="0"/>
              <a:t>manage the anxiety of separation</a:t>
            </a:r>
            <a:r>
              <a:rPr lang="en-US" dirty="0"/>
              <a:t>, and </a:t>
            </a:r>
            <a:r>
              <a:rPr lang="en-US" b="1" dirty="0"/>
              <a:t>recognize it cannot meet its own needs alone</a:t>
            </a:r>
            <a:r>
              <a:rPr lang="en-US" dirty="0"/>
              <a:t>.</a:t>
            </a:r>
          </a:p>
        </p:txBody>
      </p:sp>
    </p:spTree>
    <p:extLst>
      <p:ext uri="{BB962C8B-B14F-4D97-AF65-F5344CB8AC3E}">
        <p14:creationId xmlns:p14="http://schemas.microsoft.com/office/powerpoint/2010/main" val="24036912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53B94-F105-C4A5-313A-1BF44A93FF52}"/>
              </a:ext>
            </a:extLst>
          </p:cNvPr>
          <p:cNvSpPr>
            <a:spLocks noGrp="1"/>
          </p:cNvSpPr>
          <p:nvPr>
            <p:ph type="title"/>
          </p:nvPr>
        </p:nvSpPr>
        <p:spPr/>
        <p:txBody>
          <a:bodyPr/>
          <a:lstStyle/>
          <a:p>
            <a:pPr algn="ctr"/>
            <a:r>
              <a:rPr lang="en-US" b="1" dirty="0"/>
              <a:t>Relative Dependence</a:t>
            </a:r>
            <a:endParaRPr lang="en-US" dirty="0"/>
          </a:p>
        </p:txBody>
      </p:sp>
      <p:sp>
        <p:nvSpPr>
          <p:cNvPr id="3" name="Content Placeholder 2">
            <a:extLst>
              <a:ext uri="{FF2B5EF4-FFF2-40B4-BE49-F238E27FC236}">
                <a16:creationId xmlns:a16="http://schemas.microsoft.com/office/drawing/2014/main" id="{5B165BA0-70BA-851E-2C7E-66847F37C233}"/>
              </a:ext>
            </a:extLst>
          </p:cNvPr>
          <p:cNvSpPr>
            <a:spLocks noGrp="1"/>
          </p:cNvSpPr>
          <p:nvPr>
            <p:ph idx="1"/>
          </p:nvPr>
        </p:nvSpPr>
        <p:spPr/>
        <p:txBody>
          <a:bodyPr>
            <a:normAutofit lnSpcReduction="10000"/>
          </a:bodyPr>
          <a:lstStyle/>
          <a:p>
            <a:pPr>
              <a:buNone/>
            </a:pPr>
            <a:r>
              <a:rPr lang="en-US" b="1" dirty="0"/>
              <a:t>Transitional Phenomena and the Bridge to Reality</a:t>
            </a:r>
          </a:p>
          <a:p>
            <a:pPr>
              <a:buNone/>
            </a:pPr>
            <a:r>
              <a:rPr lang="en-US" dirty="0"/>
              <a:t> </a:t>
            </a:r>
            <a:r>
              <a:rPr lang="en-US" b="1" dirty="0"/>
              <a:t>The Transitional Object</a:t>
            </a:r>
            <a:endParaRPr lang="en-US" dirty="0"/>
          </a:p>
          <a:p>
            <a:pPr>
              <a:buFont typeface="Arial" panose="020B0604020202020204" pitchFamily="34" charset="0"/>
              <a:buChar char="•"/>
            </a:pPr>
            <a:r>
              <a:rPr lang="en-US" dirty="0"/>
              <a:t>To </a:t>
            </a:r>
            <a:r>
              <a:rPr lang="en-US" b="1" dirty="0"/>
              <a:t>master separation anxiety</a:t>
            </a:r>
            <a:r>
              <a:rPr lang="en-US" dirty="0"/>
              <a:t> and </a:t>
            </a:r>
            <a:r>
              <a:rPr lang="en-US" b="1" dirty="0"/>
              <a:t>transition toward reality</a:t>
            </a:r>
            <a:r>
              <a:rPr lang="en-US" dirty="0"/>
              <a:t>, the infant uses </a:t>
            </a:r>
            <a:r>
              <a:rPr lang="en-US" b="1" dirty="0"/>
              <a:t>possessions and experiences</a:t>
            </a:r>
            <a:r>
              <a:rPr lang="en-US" dirty="0"/>
              <a:t> known as </a:t>
            </a:r>
            <a:r>
              <a:rPr lang="en-US" b="1" dirty="0"/>
              <a:t>transitional phenomena</a:t>
            </a:r>
            <a:r>
              <a:rPr lang="en-US" dirty="0"/>
              <a:t>.</a:t>
            </a:r>
          </a:p>
          <a:p>
            <a:pPr>
              <a:buFont typeface="Arial" panose="020B0604020202020204" pitchFamily="34" charset="0"/>
              <a:buChar char="•"/>
            </a:pPr>
            <a:r>
              <a:rPr lang="en-US" dirty="0"/>
              <a:t>Winnicott calls these </a:t>
            </a:r>
            <a:r>
              <a:rPr lang="en-US" b="1" dirty="0"/>
              <a:t>"transitional objects"</a:t>
            </a:r>
            <a:r>
              <a:rPr lang="en-US" dirty="0"/>
              <a:t> (e.g., a blanket or toy).</a:t>
            </a:r>
          </a:p>
          <a:p>
            <a:pPr>
              <a:buNone/>
            </a:pPr>
            <a:r>
              <a:rPr lang="en-US" dirty="0"/>
              <a:t> </a:t>
            </a:r>
            <a:r>
              <a:rPr lang="en-US" b="1" dirty="0"/>
              <a:t>Function of Transitional Phenomena</a:t>
            </a:r>
            <a:endParaRPr lang="en-US" dirty="0"/>
          </a:p>
          <a:p>
            <a:pPr>
              <a:buFont typeface="Arial" panose="020B0604020202020204" pitchFamily="34" charset="0"/>
              <a:buChar char="•"/>
            </a:pPr>
            <a:r>
              <a:rPr lang="en-US" dirty="0"/>
              <a:t>Serves as an </a:t>
            </a:r>
            <a:r>
              <a:rPr lang="en-US" b="1" dirty="0"/>
              <a:t>intermediary</a:t>
            </a:r>
            <a:r>
              <a:rPr lang="en-US" dirty="0"/>
              <a:t> between:</a:t>
            </a:r>
          </a:p>
          <a:p>
            <a:pPr marL="742950" lvl="1" indent="-285750">
              <a:buFont typeface="Arial" panose="020B0604020202020204" pitchFamily="34" charset="0"/>
              <a:buChar char="•"/>
            </a:pPr>
            <a:r>
              <a:rPr lang="en-US" dirty="0"/>
              <a:t>The </a:t>
            </a:r>
            <a:r>
              <a:rPr lang="en-US" b="1" dirty="0"/>
              <a:t>fantasied world of omnipotence</a:t>
            </a:r>
            <a:r>
              <a:rPr lang="en-US" dirty="0"/>
              <a:t> (absolute dependence)</a:t>
            </a:r>
          </a:p>
          <a:p>
            <a:pPr marL="742950" lvl="1" indent="-285750">
              <a:buFont typeface="Arial" panose="020B0604020202020204" pitchFamily="34" charset="0"/>
              <a:buChar char="•"/>
            </a:pPr>
            <a:r>
              <a:rPr lang="en-US" dirty="0"/>
              <a:t>The </a:t>
            </a:r>
            <a:r>
              <a:rPr lang="en-US" b="1" dirty="0"/>
              <a:t>acceptance of reality</a:t>
            </a:r>
            <a:r>
              <a:rPr lang="en-US" dirty="0"/>
              <a:t> (relative dependence)</a:t>
            </a:r>
          </a:p>
        </p:txBody>
      </p:sp>
    </p:spTree>
    <p:extLst>
      <p:ext uri="{BB962C8B-B14F-4D97-AF65-F5344CB8AC3E}">
        <p14:creationId xmlns:p14="http://schemas.microsoft.com/office/powerpoint/2010/main" val="3800344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0EFFA-B344-044F-6497-4B8CF52B57F9}"/>
              </a:ext>
            </a:extLst>
          </p:cNvPr>
          <p:cNvSpPr>
            <a:spLocks noGrp="1"/>
          </p:cNvSpPr>
          <p:nvPr>
            <p:ph type="title"/>
          </p:nvPr>
        </p:nvSpPr>
        <p:spPr/>
        <p:txBody>
          <a:bodyPr/>
          <a:lstStyle/>
          <a:p>
            <a:pPr algn="ctr"/>
            <a:r>
              <a:rPr lang="en-US" b="1" dirty="0"/>
              <a:t>Transitional phenomena</a:t>
            </a:r>
            <a:endParaRPr lang="en-US" dirty="0"/>
          </a:p>
        </p:txBody>
      </p:sp>
      <p:sp>
        <p:nvSpPr>
          <p:cNvPr id="3" name="Content Placeholder 2">
            <a:extLst>
              <a:ext uri="{FF2B5EF4-FFF2-40B4-BE49-F238E27FC236}">
                <a16:creationId xmlns:a16="http://schemas.microsoft.com/office/drawing/2014/main" id="{F4DCE83C-B696-DB7E-A0EE-5D0E0429A31E}"/>
              </a:ext>
            </a:extLst>
          </p:cNvPr>
          <p:cNvSpPr>
            <a:spLocks noGrp="1"/>
          </p:cNvSpPr>
          <p:nvPr>
            <p:ph idx="1"/>
          </p:nvPr>
        </p:nvSpPr>
        <p:spPr/>
        <p:txBody>
          <a:bodyPr>
            <a:normAutofit/>
          </a:bodyPr>
          <a:lstStyle/>
          <a:p>
            <a:pPr marL="0" indent="0">
              <a:buNone/>
            </a:pPr>
            <a:r>
              <a:rPr lang="en-US" sz="1800" kern="0" dirty="0">
                <a:solidFill>
                  <a:srgbClr val="222222"/>
                </a:solidFill>
                <a:effectLst/>
                <a:latin typeface="Arial" panose="020B0604020202020204" pitchFamily="34" charset="0"/>
                <a:ea typeface="Times New Roman" panose="02020603050405020304" pitchFamily="18" charset="0"/>
              </a:rPr>
              <a:t>A transitional object is usually the first special object (like a teddy bear, blanket, or piece of cloth) that a baby gets attached to. It helps the baby feel safe, especially when the mother or main caregiver isn’t there.</a:t>
            </a:r>
          </a:p>
          <a:p>
            <a:pPr marL="0" indent="0">
              <a:buNone/>
            </a:pPr>
            <a:r>
              <a:rPr lang="en-US" sz="1800" b="1"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Why is it important?</a:t>
            </a:r>
            <a:endParaRPr lang="en-US" sz="1800" b="1" kern="100" dirty="0">
              <a:effectLst/>
              <a:latin typeface="Calibri" panose="020F0502020204030204" pitchFamily="34" charset="0"/>
              <a:ea typeface="Calibri" panose="020F0502020204030204" pitchFamily="34" charset="0"/>
              <a:cs typeface="Arial" panose="020B0604020202020204" pitchFamily="34" charset="0"/>
            </a:endParaRPr>
          </a:p>
          <a:p>
            <a:pPr marL="114300" marR="0" indent="-342900">
              <a:lnSpc>
                <a:spcPct val="115000"/>
              </a:lnSpc>
              <a:spcAft>
                <a:spcPts val="800"/>
              </a:spcAft>
              <a:buAutoNum type="arabicPeriod"/>
            </a:pPr>
            <a:r>
              <a:rPr lang="en-US" sz="1800" b="1"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It helps with separation</a:t>
            </a:r>
            <a:r>
              <a:rPr lang="en-US" sz="1800" kern="100" dirty="0">
                <a:latin typeface="Calibri" panose="020F0502020204030204" pitchFamily="34" charset="0"/>
                <a:ea typeface="Times New Roman" panose="02020603050405020304" pitchFamily="18" charset="0"/>
                <a:cs typeface="Arial" panose="020B0604020202020204" pitchFamily="34" charset="0"/>
              </a:rPr>
              <a:t>: </a:t>
            </a: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The transitional object is like a bridge between the baby and the caregiver. When the caregiver isn’t present, the object gives comfort and helps the baby cope with being alone.</a:t>
            </a: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2. </a:t>
            </a:r>
            <a:r>
              <a:rPr lang="en-US" sz="1800" b="1"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It supports emotional development</a:t>
            </a:r>
            <a:r>
              <a:rPr lang="en-US" sz="1800" b="1" kern="100" dirty="0">
                <a:latin typeface="Calibri" panose="020F0502020204030204" pitchFamily="34" charset="0"/>
                <a:ea typeface="Times New Roman" panose="02020603050405020304" pitchFamily="18" charset="0"/>
                <a:cs typeface="Arial" panose="020B0604020202020204" pitchFamily="34" charset="0"/>
              </a:rPr>
              <a:t>: </a:t>
            </a: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By using the object for comfort, the baby learns how to calm themselves—a key step in developing emotional independence.</a:t>
            </a: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3. </a:t>
            </a:r>
            <a:r>
              <a:rPr lang="en-US" sz="1800" b="1"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It helps form a stable sense of self</a:t>
            </a: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The object represents something constant in the baby’s world. As the baby grows, they realize, “I can be okay, even when Mom isn’t right here.”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114300" marR="0" indent="-342900">
              <a:lnSpc>
                <a:spcPct val="115000"/>
              </a:lnSpc>
              <a:spcAft>
                <a:spcPts val="800"/>
              </a:spcAft>
              <a:buAutoNum type="arabicPeriod"/>
            </a:pP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318392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00B86-41ED-5590-9615-099DA5DC04CF}"/>
              </a:ext>
            </a:extLst>
          </p:cNvPr>
          <p:cNvSpPr>
            <a:spLocks noGrp="1"/>
          </p:cNvSpPr>
          <p:nvPr>
            <p:ph type="title"/>
          </p:nvPr>
        </p:nvSpPr>
        <p:spPr/>
        <p:txBody>
          <a:bodyPr/>
          <a:lstStyle/>
          <a:p>
            <a:pPr algn="ctr"/>
            <a:r>
              <a:rPr lang="en-US" b="1" dirty="0"/>
              <a:t>Transitional phenomena</a:t>
            </a:r>
            <a:endParaRPr lang="en-US" dirty="0"/>
          </a:p>
        </p:txBody>
      </p:sp>
      <p:sp>
        <p:nvSpPr>
          <p:cNvPr id="3" name="Content Placeholder 2">
            <a:extLst>
              <a:ext uri="{FF2B5EF4-FFF2-40B4-BE49-F238E27FC236}">
                <a16:creationId xmlns:a16="http://schemas.microsoft.com/office/drawing/2014/main" id="{F65A07DE-613C-48E2-84AC-9CD95F91B6E2}"/>
              </a:ext>
            </a:extLst>
          </p:cNvPr>
          <p:cNvSpPr>
            <a:spLocks noGrp="1"/>
          </p:cNvSpPr>
          <p:nvPr>
            <p:ph idx="1"/>
          </p:nvPr>
        </p:nvSpPr>
        <p:spPr/>
        <p:txBody>
          <a:bodyPr>
            <a:normAutofit lnSpcReduction="10000"/>
          </a:bodyPr>
          <a:lstStyle/>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4. It encourages imagination and play</a:t>
            </a:r>
            <a:r>
              <a:rPr lang="en-US" sz="1800" kern="100" dirty="0">
                <a:latin typeface="Calibri" panose="020F0502020204030204" pitchFamily="34" charset="0"/>
                <a:ea typeface="Times New Roman" panose="02020603050405020304" pitchFamily="18" charset="0"/>
                <a:cs typeface="Arial" panose="020B0604020202020204" pitchFamily="34" charset="0"/>
              </a:rPr>
              <a:t>: </a:t>
            </a:r>
            <a:r>
              <a:rPr lang="en-US" sz="1800" kern="0" dirty="0">
                <a:solidFill>
                  <a:srgbClr val="222222"/>
                </a:solidFill>
                <a:effectLst/>
                <a:latin typeface="Arial" panose="020B0604020202020204" pitchFamily="34" charset="0"/>
                <a:ea typeface="Times New Roman" panose="02020603050405020304" pitchFamily="18" charset="0"/>
              </a:rPr>
              <a:t>The transitional object leads to creative thinking, symbolic play, and eventually more complex things like storytelling, art, and culture.</a:t>
            </a: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Example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0" dirty="0">
                <a:solidFill>
                  <a:srgbClr val="111111"/>
                </a:solidFill>
                <a:effectLst/>
                <a:latin typeface="Arial" panose="020B0604020202020204" pitchFamily="34" charset="0"/>
                <a:ea typeface="Times New Roman" panose="02020603050405020304" pitchFamily="18" charset="0"/>
                <a:cs typeface="Arial" panose="020B0604020202020204" pitchFamily="34" charset="0"/>
              </a:rPr>
              <a:t>A toddler hugs a worn-out blanket to fall asleep at night. Even though Mom isn’t in the room, the blanket makes them feel connected to her.</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b="1"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In Therapy</a:t>
            </a:r>
            <a:endParaRPr lang="en-US" sz="1800" b="1"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Adults may use objects in similar ways—holding onto a photo, wearing a certain necklace, or keeping a personal item from someone important.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In therapy, the relationship with the therapist can act like a transitional space—safe, stable, and open for emotional exploration.</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endParaRPr lang="en-US" dirty="0"/>
          </a:p>
        </p:txBody>
      </p:sp>
    </p:spTree>
    <p:extLst>
      <p:ext uri="{BB962C8B-B14F-4D97-AF65-F5344CB8AC3E}">
        <p14:creationId xmlns:p14="http://schemas.microsoft.com/office/powerpoint/2010/main" val="33411871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46B6E-3EDA-CF09-EEB1-A5368CAFCCDD}"/>
              </a:ext>
            </a:extLst>
          </p:cNvPr>
          <p:cNvSpPr>
            <a:spLocks noGrp="1"/>
          </p:cNvSpPr>
          <p:nvPr>
            <p:ph type="title"/>
          </p:nvPr>
        </p:nvSpPr>
        <p:spPr/>
        <p:txBody>
          <a:bodyPr/>
          <a:lstStyle/>
          <a:p>
            <a:pPr algn="ctr"/>
            <a:r>
              <a:rPr lang="en-US" b="1" dirty="0"/>
              <a:t>Transitional phenomena</a:t>
            </a:r>
            <a:endParaRPr lang="en-US" dirty="0"/>
          </a:p>
        </p:txBody>
      </p:sp>
      <p:sp>
        <p:nvSpPr>
          <p:cNvPr id="3" name="Content Placeholder 2">
            <a:extLst>
              <a:ext uri="{FF2B5EF4-FFF2-40B4-BE49-F238E27FC236}">
                <a16:creationId xmlns:a16="http://schemas.microsoft.com/office/drawing/2014/main" id="{AC765835-9811-2F09-C266-E5D43F9C95AD}"/>
              </a:ext>
            </a:extLst>
          </p:cNvPr>
          <p:cNvSpPr>
            <a:spLocks noGrp="1"/>
          </p:cNvSpPr>
          <p:nvPr>
            <p:ph idx="1"/>
          </p:nvPr>
        </p:nvSpPr>
        <p:spPr/>
        <p:txBody>
          <a:bodyPr/>
          <a:lstStyle/>
          <a:p>
            <a:r>
              <a:rPr lang="en-US" dirty="0"/>
              <a:t>The possession can be </a:t>
            </a:r>
            <a:r>
              <a:rPr lang="en-US" b="1" dirty="0"/>
              <a:t>lost or misplaced</a:t>
            </a:r>
            <a:r>
              <a:rPr lang="en-US" dirty="0"/>
              <a:t>, and it must be found.</a:t>
            </a:r>
          </a:p>
          <a:p>
            <a:r>
              <a:rPr lang="en-US" dirty="0"/>
              <a:t> By using an object </a:t>
            </a:r>
            <a:r>
              <a:rPr lang="en-US" b="1" dirty="0"/>
              <a:t>outside its omnipotent control </a:t>
            </a:r>
            <a:r>
              <a:rPr lang="en-US" dirty="0"/>
              <a:t>and outside itself, the child has taken a </a:t>
            </a:r>
            <a:r>
              <a:rPr lang="en-US" b="1" dirty="0"/>
              <a:t>further step toward reality acceptance</a:t>
            </a:r>
          </a:p>
          <a:p>
            <a:r>
              <a:rPr lang="en-US" b="1" dirty="0"/>
              <a:t>The object is treated as though it were the mother, although the child knows that it is not.</a:t>
            </a:r>
          </a:p>
          <a:p>
            <a:endParaRPr lang="en-US" dirty="0"/>
          </a:p>
        </p:txBody>
      </p:sp>
    </p:spTree>
    <p:extLst>
      <p:ext uri="{BB962C8B-B14F-4D97-AF65-F5344CB8AC3E}">
        <p14:creationId xmlns:p14="http://schemas.microsoft.com/office/powerpoint/2010/main" val="251484165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74294-333B-8AF1-676F-C02475A5CCA7}"/>
              </a:ext>
            </a:extLst>
          </p:cNvPr>
          <p:cNvSpPr>
            <a:spLocks noGrp="1"/>
          </p:cNvSpPr>
          <p:nvPr>
            <p:ph type="title"/>
          </p:nvPr>
        </p:nvSpPr>
        <p:spPr/>
        <p:txBody>
          <a:bodyPr/>
          <a:lstStyle/>
          <a:p>
            <a:pPr algn="ctr"/>
            <a:r>
              <a:rPr lang="en-US" b="1" dirty="0"/>
              <a:t>Transitional phenomena</a:t>
            </a:r>
            <a:endParaRPr lang="en-US" dirty="0"/>
          </a:p>
        </p:txBody>
      </p:sp>
      <p:sp>
        <p:nvSpPr>
          <p:cNvPr id="3" name="Content Placeholder 2">
            <a:extLst>
              <a:ext uri="{FF2B5EF4-FFF2-40B4-BE49-F238E27FC236}">
                <a16:creationId xmlns:a16="http://schemas.microsoft.com/office/drawing/2014/main" id="{F12B04D5-D3E5-2A7C-4133-49D7CBDA7516}"/>
              </a:ext>
            </a:extLst>
          </p:cNvPr>
          <p:cNvSpPr>
            <a:spLocks noGrp="1"/>
          </p:cNvSpPr>
          <p:nvPr>
            <p:ph idx="1"/>
          </p:nvPr>
        </p:nvSpPr>
        <p:spPr/>
        <p:txBody>
          <a:bodyPr/>
          <a:lstStyle/>
          <a:p>
            <a:r>
              <a:rPr lang="en-US" b="1" dirty="0"/>
              <a:t>The object is treated as though it were the mother, although the child knows that it is not.</a:t>
            </a:r>
          </a:p>
          <a:p>
            <a:r>
              <a:rPr lang="en-US" dirty="0"/>
              <a:t>The </a:t>
            </a:r>
            <a:r>
              <a:rPr lang="en-US" b="1" dirty="0"/>
              <a:t>paradox</a:t>
            </a:r>
            <a:r>
              <a:rPr lang="en-US" dirty="0"/>
              <a:t> of the transitional object is that it is </a:t>
            </a:r>
            <a:r>
              <a:rPr lang="en-US" b="1" dirty="0"/>
              <a:t>neither real nor delusional.</a:t>
            </a:r>
            <a:r>
              <a:rPr lang="en-US" dirty="0"/>
              <a:t> It is illusory, an intermediate area of experience, lying between reality and fantasy </a:t>
            </a:r>
          </a:p>
          <a:p>
            <a:r>
              <a:rPr lang="en-US" dirty="0"/>
              <a:t>Transitional objects help the infant </a:t>
            </a:r>
            <a:r>
              <a:rPr lang="en-US" b="1" dirty="0"/>
              <a:t>ease the separation</a:t>
            </a:r>
          </a:p>
          <a:p>
            <a:r>
              <a:rPr lang="en-US" dirty="0"/>
              <a:t>the infant has moved from annihilation anxiety to anxiety of object loss.</a:t>
            </a:r>
          </a:p>
        </p:txBody>
      </p:sp>
    </p:spTree>
    <p:extLst>
      <p:ext uri="{BB962C8B-B14F-4D97-AF65-F5344CB8AC3E}">
        <p14:creationId xmlns:p14="http://schemas.microsoft.com/office/powerpoint/2010/main" val="6463502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4A07E-0626-A44F-BC01-95A7DC04BFD0}"/>
              </a:ext>
            </a:extLst>
          </p:cNvPr>
          <p:cNvSpPr>
            <a:spLocks noGrp="1"/>
          </p:cNvSpPr>
          <p:nvPr>
            <p:ph type="title"/>
          </p:nvPr>
        </p:nvSpPr>
        <p:spPr/>
        <p:txBody>
          <a:bodyPr/>
          <a:lstStyle/>
          <a:p>
            <a:pPr algn="ctr">
              <a:buNone/>
            </a:pPr>
            <a:r>
              <a:rPr lang="en-US" b="1" dirty="0"/>
              <a:t>The Capacity to Be Alone</a:t>
            </a:r>
          </a:p>
        </p:txBody>
      </p:sp>
      <p:sp>
        <p:nvSpPr>
          <p:cNvPr id="3" name="Content Placeholder 2">
            <a:extLst>
              <a:ext uri="{FF2B5EF4-FFF2-40B4-BE49-F238E27FC236}">
                <a16:creationId xmlns:a16="http://schemas.microsoft.com/office/drawing/2014/main" id="{24BA0D6F-7D7E-A4D6-EC4C-467978D49184}"/>
              </a:ext>
            </a:extLst>
          </p:cNvPr>
          <p:cNvSpPr>
            <a:spLocks noGrp="1"/>
          </p:cNvSpPr>
          <p:nvPr>
            <p:ph idx="1"/>
          </p:nvPr>
        </p:nvSpPr>
        <p:spPr/>
        <p:txBody>
          <a:bodyPr>
            <a:normAutofit fontScale="70000" lnSpcReduction="20000"/>
          </a:bodyPr>
          <a:lstStyle/>
          <a:p>
            <a:pPr>
              <a:buNone/>
            </a:pPr>
            <a:r>
              <a:rPr lang="en-US" b="1" dirty="0"/>
              <a:t>Learning to Be Alone</a:t>
            </a:r>
            <a:endParaRPr lang="en-US" dirty="0"/>
          </a:p>
          <a:p>
            <a:pPr>
              <a:buFont typeface="Arial" panose="020B0604020202020204" pitchFamily="34" charset="0"/>
              <a:buChar char="•"/>
            </a:pPr>
            <a:r>
              <a:rPr lang="en-US" dirty="0"/>
              <a:t>The development of </a:t>
            </a:r>
            <a:r>
              <a:rPr lang="en-US" b="1" dirty="0"/>
              <a:t>ego-relatedness</a:t>
            </a:r>
            <a:r>
              <a:rPr lang="en-US" dirty="0"/>
              <a:t> begins when the infant </a:t>
            </a:r>
            <a:r>
              <a:rPr lang="en-US" b="1" dirty="0"/>
              <a:t>learns to be alone</a:t>
            </a:r>
            <a:r>
              <a:rPr lang="en-US" dirty="0"/>
              <a:t>.</a:t>
            </a:r>
          </a:p>
          <a:p>
            <a:pPr>
              <a:buNone/>
            </a:pPr>
            <a:r>
              <a:rPr lang="en-US" dirty="0"/>
              <a:t> </a:t>
            </a:r>
            <a:r>
              <a:rPr lang="en-US" b="1" dirty="0"/>
              <a:t>Alone in the Presence of the Mother</a:t>
            </a:r>
            <a:endParaRPr lang="en-US" dirty="0"/>
          </a:p>
          <a:p>
            <a:pPr>
              <a:buFont typeface="Arial" panose="020B0604020202020204" pitchFamily="34" charset="0"/>
              <a:buChar char="•"/>
            </a:pPr>
            <a:r>
              <a:rPr lang="en-US" dirty="0"/>
              <a:t>The first step is being </a:t>
            </a:r>
            <a:r>
              <a:rPr lang="en-US" b="1" dirty="0"/>
              <a:t>alone while the mother is present</a:t>
            </a:r>
            <a:r>
              <a:rPr lang="en-US" dirty="0"/>
              <a:t>—no physical contact or immediate need gratification.</a:t>
            </a:r>
          </a:p>
          <a:p>
            <a:pPr>
              <a:buFont typeface="Arial" panose="020B0604020202020204" pitchFamily="34" charset="0"/>
              <a:buChar char="•"/>
            </a:pPr>
            <a:r>
              <a:rPr lang="en-US" dirty="0"/>
              <a:t>The infant experiences a </a:t>
            </a:r>
            <a:r>
              <a:rPr lang="en-US" b="1" dirty="0"/>
              <a:t>psychological relationship</a:t>
            </a:r>
            <a:r>
              <a:rPr lang="en-US" dirty="0"/>
              <a:t>, not a physical one.</a:t>
            </a:r>
          </a:p>
          <a:p>
            <a:pPr>
              <a:buNone/>
            </a:pPr>
            <a:r>
              <a:rPr lang="en-US" dirty="0"/>
              <a:t> </a:t>
            </a:r>
            <a:r>
              <a:rPr lang="en-US" b="1" dirty="0"/>
              <a:t>Internalization of the Mother</a:t>
            </a:r>
            <a:endParaRPr lang="en-US" dirty="0"/>
          </a:p>
          <a:p>
            <a:pPr>
              <a:buFont typeface="Arial" panose="020B0604020202020204" pitchFamily="34" charset="0"/>
              <a:buChar char="•"/>
            </a:pPr>
            <a:r>
              <a:rPr lang="en-US" dirty="0"/>
              <a:t>Through this quiet presence, the mother becomes </a:t>
            </a:r>
            <a:r>
              <a:rPr lang="en-US" b="1" dirty="0"/>
              <a:t>internalized</a:t>
            </a:r>
            <a:r>
              <a:rPr lang="en-US" dirty="0"/>
              <a:t>.</a:t>
            </a:r>
          </a:p>
          <a:p>
            <a:pPr>
              <a:buFont typeface="Arial" panose="020B0604020202020204" pitchFamily="34" charset="0"/>
              <a:buChar char="•"/>
            </a:pPr>
            <a:r>
              <a:rPr lang="en-US" dirty="0"/>
              <a:t>Once internalized, the infant can be </a:t>
            </a:r>
            <a:r>
              <a:rPr lang="en-US" b="1" dirty="0"/>
              <a:t>alone without her</a:t>
            </a:r>
            <a:r>
              <a:rPr lang="en-US" dirty="0"/>
              <a:t>.</a:t>
            </a:r>
          </a:p>
          <a:p>
            <a:pPr>
              <a:buNone/>
            </a:pPr>
            <a:r>
              <a:rPr lang="en-US" b="1" dirty="0"/>
              <a:t>Ego-Relatedness &amp; Internalization</a:t>
            </a:r>
            <a:endParaRPr lang="en-US" dirty="0"/>
          </a:p>
          <a:p>
            <a:pPr>
              <a:buFont typeface="Arial" panose="020B0604020202020204" pitchFamily="34" charset="0"/>
              <a:buChar char="•"/>
            </a:pPr>
            <a:r>
              <a:rPr lang="en-US" dirty="0"/>
              <a:t>These two processes </a:t>
            </a:r>
            <a:r>
              <a:rPr lang="en-US" b="1" dirty="0"/>
              <a:t>support and reinforce each other</a:t>
            </a:r>
            <a:r>
              <a:rPr lang="en-US" dirty="0"/>
              <a:t>, leading to:</a:t>
            </a:r>
          </a:p>
          <a:p>
            <a:pPr marL="742950" lvl="1" indent="-285750">
              <a:buFont typeface="Arial" panose="020B0604020202020204" pitchFamily="34" charset="0"/>
              <a:buChar char="•"/>
            </a:pPr>
            <a:r>
              <a:rPr lang="en-US" dirty="0"/>
              <a:t>Stronger </a:t>
            </a:r>
            <a:r>
              <a:rPr lang="en-US" b="1" dirty="0"/>
              <a:t>sense of self</a:t>
            </a:r>
            <a:endParaRPr lang="en-US" dirty="0"/>
          </a:p>
          <a:p>
            <a:pPr marL="742950" lvl="1" indent="-285750">
              <a:buFont typeface="Arial" panose="020B0604020202020204" pitchFamily="34" charset="0"/>
              <a:buChar char="•"/>
            </a:pPr>
            <a:r>
              <a:rPr lang="en-US" b="1" dirty="0"/>
              <a:t>Temporal integration</a:t>
            </a:r>
            <a:r>
              <a:rPr lang="en-US" dirty="0"/>
              <a:t> of the personality</a:t>
            </a:r>
          </a:p>
        </p:txBody>
      </p:sp>
    </p:spTree>
    <p:extLst>
      <p:ext uri="{BB962C8B-B14F-4D97-AF65-F5344CB8AC3E}">
        <p14:creationId xmlns:p14="http://schemas.microsoft.com/office/powerpoint/2010/main" val="152220604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FEA7D-16E4-C56E-F92C-243E24CCE565}"/>
              </a:ext>
            </a:extLst>
          </p:cNvPr>
          <p:cNvSpPr>
            <a:spLocks noGrp="1"/>
          </p:cNvSpPr>
          <p:nvPr>
            <p:ph type="title"/>
          </p:nvPr>
        </p:nvSpPr>
        <p:spPr/>
        <p:txBody>
          <a:bodyPr/>
          <a:lstStyle/>
          <a:p>
            <a:pPr algn="ctr"/>
            <a:r>
              <a:rPr lang="en-US" b="1" dirty="0"/>
              <a:t>True self and False self</a:t>
            </a:r>
            <a:endParaRPr lang="en-US" dirty="0"/>
          </a:p>
        </p:txBody>
      </p:sp>
      <p:sp>
        <p:nvSpPr>
          <p:cNvPr id="3" name="Content Placeholder 2">
            <a:extLst>
              <a:ext uri="{FF2B5EF4-FFF2-40B4-BE49-F238E27FC236}">
                <a16:creationId xmlns:a16="http://schemas.microsoft.com/office/drawing/2014/main" id="{917E4162-8B9C-0722-5585-F87420B61D2B}"/>
              </a:ext>
            </a:extLst>
          </p:cNvPr>
          <p:cNvSpPr>
            <a:spLocks noGrp="1"/>
          </p:cNvSpPr>
          <p:nvPr>
            <p:ph idx="1"/>
          </p:nvPr>
        </p:nvSpPr>
        <p:spPr/>
        <p:txBody>
          <a:bodyPr/>
          <a:lstStyle/>
          <a:p>
            <a:pPr marL="0" marR="0">
              <a:lnSpc>
                <a:spcPct val="115000"/>
              </a:lnSpc>
              <a:spcAft>
                <a:spcPts val="800"/>
              </a:spcAft>
              <a:buNone/>
            </a:pPr>
            <a:r>
              <a:rPr lang="en-US" sz="1800" b="1"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True Self</a:t>
            </a:r>
            <a:endParaRPr lang="en-US" sz="1800" b="1"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Definition: The True Self is the spontaneous, authentic core of a person. It originates from the infant’s unforced experiences, such as gestures, feelings, and needs that emerge naturally.</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Development: The True Self develops when the caregiver adequately attunes and responds to the infant’s spontaneous expressions (e.g., hunger, crying, smiling). This response affirms to the infant: “I exist, and my experience matters.”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Result: When nurtured, the True Self leads to a sense of aliveness, creativity, and personal integrity. The individual feels real and connected to their inner experiences.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878190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07EED-41EB-A432-995C-44DABDFA1CE5}"/>
              </a:ext>
            </a:extLst>
          </p:cNvPr>
          <p:cNvSpPr>
            <a:spLocks noGrp="1"/>
          </p:cNvSpPr>
          <p:nvPr>
            <p:ph type="title"/>
          </p:nvPr>
        </p:nvSpPr>
        <p:spPr/>
        <p:txBody>
          <a:bodyPr/>
          <a:lstStyle/>
          <a:p>
            <a:pPr algn="ctr"/>
            <a:r>
              <a:rPr lang="en-US" dirty="0"/>
              <a:t>Key Differences Between the Two Models</a:t>
            </a:r>
          </a:p>
        </p:txBody>
      </p:sp>
      <p:graphicFrame>
        <p:nvGraphicFramePr>
          <p:cNvPr id="4" name="Content Placeholder 3">
            <a:extLst>
              <a:ext uri="{FF2B5EF4-FFF2-40B4-BE49-F238E27FC236}">
                <a16:creationId xmlns:a16="http://schemas.microsoft.com/office/drawing/2014/main" id="{B5325D00-4889-2E36-05A6-DE07CD861188}"/>
              </a:ext>
            </a:extLst>
          </p:cNvPr>
          <p:cNvGraphicFramePr>
            <a:graphicFrameLocks noGrp="1"/>
          </p:cNvGraphicFramePr>
          <p:nvPr>
            <p:ph idx="1"/>
            <p:extLst>
              <p:ext uri="{D42A27DB-BD31-4B8C-83A1-F6EECF244321}">
                <p14:modId xmlns:p14="http://schemas.microsoft.com/office/powerpoint/2010/main" val="2276983382"/>
              </p:ext>
            </p:extLst>
          </p:nvPr>
        </p:nvGraphicFramePr>
        <p:xfrm>
          <a:off x="920734" y="2904014"/>
          <a:ext cx="10433066" cy="2194560"/>
        </p:xfrm>
        <a:graphic>
          <a:graphicData uri="http://schemas.openxmlformats.org/drawingml/2006/table">
            <a:tbl>
              <a:tblPr/>
              <a:tblGrid>
                <a:gridCol w="5216533">
                  <a:extLst>
                    <a:ext uri="{9D8B030D-6E8A-4147-A177-3AD203B41FA5}">
                      <a16:colId xmlns:a16="http://schemas.microsoft.com/office/drawing/2014/main" val="1580095176"/>
                    </a:ext>
                  </a:extLst>
                </a:gridCol>
                <a:gridCol w="5216533">
                  <a:extLst>
                    <a:ext uri="{9D8B030D-6E8A-4147-A177-3AD203B41FA5}">
                      <a16:colId xmlns:a16="http://schemas.microsoft.com/office/drawing/2014/main" val="854326718"/>
                    </a:ext>
                  </a:extLst>
                </a:gridCol>
              </a:tblGrid>
              <a:tr h="0">
                <a:tc>
                  <a:txBody>
                    <a:bodyPr/>
                    <a:lstStyle/>
                    <a:p>
                      <a:r>
                        <a:rPr lang="en-US" b="1"/>
                        <a:t>Drive Theory (Freud)</a:t>
                      </a:r>
                      <a:endParaRPr lang="en-US"/>
                    </a:p>
                  </a:txBody>
                  <a:tcPr anchor="ctr">
                    <a:lnL>
                      <a:noFill/>
                    </a:lnL>
                    <a:lnR>
                      <a:noFill/>
                    </a:lnR>
                    <a:lnT>
                      <a:noFill/>
                    </a:lnT>
                    <a:lnB>
                      <a:noFill/>
                    </a:lnB>
                    <a:noFill/>
                  </a:tcPr>
                </a:tc>
                <a:tc>
                  <a:txBody>
                    <a:bodyPr/>
                    <a:lstStyle/>
                    <a:p>
                      <a:r>
                        <a:rPr lang="en-US" b="1"/>
                        <a:t>Object Relations Theory</a:t>
                      </a:r>
                      <a:endParaRPr lang="en-US"/>
                    </a:p>
                  </a:txBody>
                  <a:tcPr anchor="ctr">
                    <a:lnL>
                      <a:noFill/>
                    </a:lnL>
                    <a:lnR>
                      <a:noFill/>
                    </a:lnR>
                    <a:lnT>
                      <a:noFill/>
                    </a:lnT>
                    <a:lnB>
                      <a:noFill/>
                    </a:lnB>
                    <a:noFill/>
                  </a:tcPr>
                </a:tc>
                <a:extLst>
                  <a:ext uri="{0D108BD9-81ED-4DB2-BD59-A6C34878D82A}">
                    <a16:rowId xmlns:a16="http://schemas.microsoft.com/office/drawing/2014/main" val="4072602278"/>
                  </a:ext>
                </a:extLst>
              </a:tr>
              <a:tr h="0">
                <a:tc>
                  <a:txBody>
                    <a:bodyPr/>
                    <a:lstStyle/>
                    <a:p>
                      <a:r>
                        <a:rPr lang="en-US"/>
                        <a:t>Instinctual drives shape the psyche</a:t>
                      </a:r>
                    </a:p>
                  </a:txBody>
                  <a:tcPr anchor="ctr">
                    <a:lnL>
                      <a:noFill/>
                    </a:lnL>
                    <a:lnR>
                      <a:noFill/>
                    </a:lnR>
                    <a:lnT>
                      <a:noFill/>
                    </a:lnT>
                    <a:lnB>
                      <a:noFill/>
                    </a:lnB>
                    <a:noFill/>
                  </a:tcPr>
                </a:tc>
                <a:tc>
                  <a:txBody>
                    <a:bodyPr/>
                    <a:lstStyle/>
                    <a:p>
                      <a:r>
                        <a:rPr lang="en-US"/>
                        <a:t>Relationships shape the psyche</a:t>
                      </a:r>
                    </a:p>
                  </a:txBody>
                  <a:tcPr anchor="ctr">
                    <a:lnL>
                      <a:noFill/>
                    </a:lnL>
                    <a:lnR>
                      <a:noFill/>
                    </a:lnR>
                    <a:lnT>
                      <a:noFill/>
                    </a:lnT>
                    <a:lnB>
                      <a:noFill/>
                    </a:lnB>
                    <a:noFill/>
                  </a:tcPr>
                </a:tc>
                <a:extLst>
                  <a:ext uri="{0D108BD9-81ED-4DB2-BD59-A6C34878D82A}">
                    <a16:rowId xmlns:a16="http://schemas.microsoft.com/office/drawing/2014/main" val="2408444864"/>
                  </a:ext>
                </a:extLst>
              </a:tr>
              <a:tr h="0">
                <a:tc>
                  <a:txBody>
                    <a:bodyPr/>
                    <a:lstStyle/>
                    <a:p>
                      <a:r>
                        <a:rPr lang="en-US"/>
                        <a:t>Objects are secondary (drive satisfaction)</a:t>
                      </a:r>
                    </a:p>
                  </a:txBody>
                  <a:tcPr anchor="ctr">
                    <a:lnL>
                      <a:noFill/>
                    </a:lnL>
                    <a:lnR>
                      <a:noFill/>
                    </a:lnR>
                    <a:lnT>
                      <a:noFill/>
                    </a:lnT>
                    <a:lnB>
                      <a:noFill/>
                    </a:lnB>
                    <a:noFill/>
                  </a:tcPr>
                </a:tc>
                <a:tc>
                  <a:txBody>
                    <a:bodyPr/>
                    <a:lstStyle/>
                    <a:p>
                      <a:r>
                        <a:rPr lang="en-US"/>
                        <a:t>Objects are primary (self-structure)</a:t>
                      </a:r>
                    </a:p>
                  </a:txBody>
                  <a:tcPr anchor="ctr">
                    <a:lnL>
                      <a:noFill/>
                    </a:lnL>
                    <a:lnR>
                      <a:noFill/>
                    </a:lnR>
                    <a:lnT>
                      <a:noFill/>
                    </a:lnT>
                    <a:lnB>
                      <a:noFill/>
                    </a:lnB>
                    <a:noFill/>
                  </a:tcPr>
                </a:tc>
                <a:extLst>
                  <a:ext uri="{0D108BD9-81ED-4DB2-BD59-A6C34878D82A}">
                    <a16:rowId xmlns:a16="http://schemas.microsoft.com/office/drawing/2014/main" val="3021408455"/>
                  </a:ext>
                </a:extLst>
              </a:tr>
              <a:tr h="0">
                <a:tc>
                  <a:txBody>
                    <a:bodyPr/>
                    <a:lstStyle/>
                    <a:p>
                      <a:r>
                        <a:rPr lang="en-US"/>
                        <a:t>Ego develops to control drives</a:t>
                      </a:r>
                    </a:p>
                  </a:txBody>
                  <a:tcPr anchor="ctr">
                    <a:lnL>
                      <a:noFill/>
                    </a:lnL>
                    <a:lnR>
                      <a:noFill/>
                    </a:lnR>
                    <a:lnT>
                      <a:noFill/>
                    </a:lnT>
                    <a:lnB>
                      <a:noFill/>
                    </a:lnB>
                    <a:noFill/>
                  </a:tcPr>
                </a:tc>
                <a:tc>
                  <a:txBody>
                    <a:bodyPr/>
                    <a:lstStyle/>
                    <a:p>
                      <a:r>
                        <a:rPr lang="en-US"/>
                        <a:t>Ego develops through object interactions</a:t>
                      </a:r>
                    </a:p>
                  </a:txBody>
                  <a:tcPr anchor="ctr">
                    <a:lnL>
                      <a:noFill/>
                    </a:lnL>
                    <a:lnR>
                      <a:noFill/>
                    </a:lnR>
                    <a:lnT>
                      <a:noFill/>
                    </a:lnT>
                    <a:lnB>
                      <a:noFill/>
                    </a:lnB>
                    <a:noFill/>
                  </a:tcPr>
                </a:tc>
                <a:extLst>
                  <a:ext uri="{0D108BD9-81ED-4DB2-BD59-A6C34878D82A}">
                    <a16:rowId xmlns:a16="http://schemas.microsoft.com/office/drawing/2014/main" val="549556365"/>
                  </a:ext>
                </a:extLst>
              </a:tr>
              <a:tr h="0">
                <a:tc>
                  <a:txBody>
                    <a:bodyPr/>
                    <a:lstStyle/>
                    <a:p>
                      <a:r>
                        <a:rPr lang="en-US"/>
                        <a:t>Conflict is within the self (id vs. superego)</a:t>
                      </a:r>
                    </a:p>
                  </a:txBody>
                  <a:tcPr anchor="ctr">
                    <a:lnL>
                      <a:noFill/>
                    </a:lnL>
                    <a:lnR>
                      <a:noFill/>
                    </a:lnR>
                    <a:lnT>
                      <a:noFill/>
                    </a:lnT>
                    <a:lnB>
                      <a:noFill/>
                    </a:lnB>
                    <a:noFill/>
                  </a:tcPr>
                </a:tc>
                <a:tc>
                  <a:txBody>
                    <a:bodyPr/>
                    <a:lstStyle/>
                    <a:p>
                      <a:r>
                        <a:rPr lang="en-US"/>
                        <a:t>Conflict is within object relationships</a:t>
                      </a:r>
                    </a:p>
                  </a:txBody>
                  <a:tcPr anchor="ctr">
                    <a:lnL>
                      <a:noFill/>
                    </a:lnL>
                    <a:lnR>
                      <a:noFill/>
                    </a:lnR>
                    <a:lnT>
                      <a:noFill/>
                    </a:lnT>
                    <a:lnB>
                      <a:noFill/>
                    </a:lnB>
                    <a:noFill/>
                  </a:tcPr>
                </a:tc>
                <a:extLst>
                  <a:ext uri="{0D108BD9-81ED-4DB2-BD59-A6C34878D82A}">
                    <a16:rowId xmlns:a16="http://schemas.microsoft.com/office/drawing/2014/main" val="3528643843"/>
                  </a:ext>
                </a:extLst>
              </a:tr>
              <a:tr h="0">
                <a:tc>
                  <a:txBody>
                    <a:bodyPr/>
                    <a:lstStyle/>
                    <a:p>
                      <a:r>
                        <a:rPr lang="en-US" dirty="0"/>
                        <a:t>Neurosis results from repressed drives</a:t>
                      </a:r>
                    </a:p>
                  </a:txBody>
                  <a:tcPr anchor="ctr">
                    <a:lnL>
                      <a:noFill/>
                    </a:lnL>
                    <a:lnR>
                      <a:noFill/>
                    </a:lnR>
                    <a:lnT>
                      <a:noFill/>
                    </a:lnT>
                    <a:lnB>
                      <a:noFill/>
                    </a:lnB>
                    <a:noFill/>
                  </a:tcPr>
                </a:tc>
                <a:tc>
                  <a:txBody>
                    <a:bodyPr/>
                    <a:lstStyle/>
                    <a:p>
                      <a:r>
                        <a:rPr lang="en-US" dirty="0"/>
                        <a:t>Neurosis results from damaged object relations</a:t>
                      </a:r>
                    </a:p>
                  </a:txBody>
                  <a:tcPr anchor="ctr">
                    <a:lnL>
                      <a:noFill/>
                    </a:lnL>
                    <a:lnR>
                      <a:noFill/>
                    </a:lnR>
                    <a:lnT>
                      <a:noFill/>
                    </a:lnT>
                    <a:lnB>
                      <a:noFill/>
                    </a:lnB>
                    <a:noFill/>
                  </a:tcPr>
                </a:tc>
                <a:extLst>
                  <a:ext uri="{0D108BD9-81ED-4DB2-BD59-A6C34878D82A}">
                    <a16:rowId xmlns:a16="http://schemas.microsoft.com/office/drawing/2014/main" val="1470438506"/>
                  </a:ext>
                </a:extLst>
              </a:tr>
            </a:tbl>
          </a:graphicData>
        </a:graphic>
      </p:graphicFrame>
      <p:sp>
        <p:nvSpPr>
          <p:cNvPr id="5" name="Rectangle 1">
            <a:extLst>
              <a:ext uri="{FF2B5EF4-FFF2-40B4-BE49-F238E27FC236}">
                <a16:creationId xmlns:a16="http://schemas.microsoft.com/office/drawing/2014/main" id="{CD2BACF6-00DA-60EE-1545-7BC97071B852}"/>
              </a:ext>
            </a:extLst>
          </p:cNvPr>
          <p:cNvSpPr>
            <a:spLocks noChangeArrowheads="1"/>
          </p:cNvSpPr>
          <p:nvPr/>
        </p:nvSpPr>
        <p:spPr bwMode="auto">
          <a:xfrm>
            <a:off x="95692" y="-25315"/>
            <a:ext cx="1209630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641705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F3259-EB77-7A63-D3BB-A0FCCD6DA8CC}"/>
              </a:ext>
            </a:extLst>
          </p:cNvPr>
          <p:cNvSpPr>
            <a:spLocks noGrp="1"/>
          </p:cNvSpPr>
          <p:nvPr>
            <p:ph type="title"/>
          </p:nvPr>
        </p:nvSpPr>
        <p:spPr/>
        <p:txBody>
          <a:bodyPr/>
          <a:lstStyle/>
          <a:p>
            <a:pPr algn="ctr"/>
            <a:r>
              <a:rPr lang="en-US" b="1" dirty="0"/>
              <a:t>True self and False self</a:t>
            </a:r>
            <a:endParaRPr lang="en-US" dirty="0"/>
          </a:p>
        </p:txBody>
      </p:sp>
      <p:sp>
        <p:nvSpPr>
          <p:cNvPr id="3" name="Content Placeholder 2">
            <a:extLst>
              <a:ext uri="{FF2B5EF4-FFF2-40B4-BE49-F238E27FC236}">
                <a16:creationId xmlns:a16="http://schemas.microsoft.com/office/drawing/2014/main" id="{EB1C32BA-BD5A-F162-B8AF-C72DFE4853FF}"/>
              </a:ext>
            </a:extLst>
          </p:cNvPr>
          <p:cNvSpPr>
            <a:spLocks noGrp="1"/>
          </p:cNvSpPr>
          <p:nvPr>
            <p:ph idx="1"/>
          </p:nvPr>
        </p:nvSpPr>
        <p:spPr/>
        <p:txBody>
          <a:bodyPr>
            <a:normAutofit lnSpcReduction="10000"/>
          </a:bodyPr>
          <a:lstStyle/>
          <a:p>
            <a:pPr marL="0" marR="0">
              <a:lnSpc>
                <a:spcPct val="115000"/>
              </a:lnSpc>
              <a:spcAft>
                <a:spcPts val="800"/>
              </a:spcAft>
              <a:buNone/>
            </a:pPr>
            <a:r>
              <a:rPr lang="en-US" sz="1800" b="1"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False Self</a:t>
            </a:r>
            <a:endParaRPr lang="en-US" sz="1800" b="1"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Definition: The False Self is a defensive facade or adaptation that emerges when the environment (especially the caregiver) is not responsive to the child’s spontaneous needs or expressions.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Function: It serves to protect the True Self in environments where the child must comply, please, or adapt to external demands to feel accepted or safe.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Development: If the caregiver ignores, </a:t>
            </a:r>
            <a:r>
              <a:rPr lang="en-US" sz="1800"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misattunes</a:t>
            </a: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or imposes their own needs on the child (e.g., expecting the child to be “good” all the time), the child suppresses their True Self and builds a False Self to meet these expectations.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Result: Over-reliance on the False Self can lead to feelings of emptiness, inauthenticity, depression, or a sense of being “fake.” In extreme cases, it can resemble a compliant or even narcissistic personality structure.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485010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B728E-B5B1-3FBB-37BF-7A8AA1541131}"/>
              </a:ext>
            </a:extLst>
          </p:cNvPr>
          <p:cNvSpPr>
            <a:spLocks noGrp="1"/>
          </p:cNvSpPr>
          <p:nvPr>
            <p:ph type="title"/>
          </p:nvPr>
        </p:nvSpPr>
        <p:spPr/>
        <p:txBody>
          <a:bodyPr/>
          <a:lstStyle/>
          <a:p>
            <a:pPr algn="ctr"/>
            <a:r>
              <a:rPr lang="en-US" b="1" dirty="0"/>
              <a:t>True self and False self</a:t>
            </a:r>
          </a:p>
        </p:txBody>
      </p:sp>
      <p:sp>
        <p:nvSpPr>
          <p:cNvPr id="3" name="Content Placeholder 2">
            <a:extLst>
              <a:ext uri="{FF2B5EF4-FFF2-40B4-BE49-F238E27FC236}">
                <a16:creationId xmlns:a16="http://schemas.microsoft.com/office/drawing/2014/main" id="{E74503E8-2046-1049-F7B7-05704E6F6902}"/>
              </a:ext>
            </a:extLst>
          </p:cNvPr>
          <p:cNvSpPr>
            <a:spLocks noGrp="1"/>
          </p:cNvSpPr>
          <p:nvPr>
            <p:ph idx="1"/>
          </p:nvPr>
        </p:nvSpPr>
        <p:spPr/>
        <p:txBody>
          <a:bodyPr>
            <a:normAutofit fontScale="92500"/>
          </a:bodyPr>
          <a:lstStyle/>
          <a:p>
            <a:pPr algn="l"/>
            <a:r>
              <a:rPr lang="en-US" b="1" i="0" dirty="0">
                <a:solidFill>
                  <a:srgbClr val="0D0D0D"/>
                </a:solidFill>
                <a:effectLst/>
                <a:latin typeface="Söhne"/>
              </a:rPr>
              <a:t>True Self:</a:t>
            </a:r>
          </a:p>
          <a:p>
            <a:pPr algn="l">
              <a:buFont typeface="+mj-lt"/>
              <a:buAutoNum type="arabicPeriod"/>
            </a:pPr>
            <a:r>
              <a:rPr lang="en-US" b="1" i="0" dirty="0">
                <a:solidFill>
                  <a:srgbClr val="0D0D0D"/>
                </a:solidFill>
                <a:effectLst/>
                <a:latin typeface="Söhne"/>
              </a:rPr>
              <a:t>Authenticity:</a:t>
            </a:r>
            <a:r>
              <a:rPr lang="en-US" b="0" i="0" dirty="0">
                <a:solidFill>
                  <a:srgbClr val="0D0D0D"/>
                </a:solidFill>
                <a:effectLst/>
                <a:latin typeface="Söhne"/>
              </a:rPr>
              <a:t> The true self represents the authentic, innate sense of identity that every individual possesses. It's the core of one's being, consisting of genuine feelings, desires, and experiences.</a:t>
            </a:r>
          </a:p>
          <a:p>
            <a:pPr algn="l">
              <a:buFont typeface="+mj-lt"/>
              <a:buAutoNum type="arabicPeriod"/>
            </a:pPr>
            <a:r>
              <a:rPr lang="en-US" b="1" i="0" dirty="0">
                <a:solidFill>
                  <a:srgbClr val="0D0D0D"/>
                </a:solidFill>
                <a:effectLst/>
                <a:latin typeface="Söhne"/>
              </a:rPr>
              <a:t>Spontaneity:</a:t>
            </a:r>
            <a:r>
              <a:rPr lang="en-US" b="0" i="0" dirty="0">
                <a:solidFill>
                  <a:srgbClr val="0D0D0D"/>
                </a:solidFill>
                <a:effectLst/>
                <a:latin typeface="Söhne"/>
              </a:rPr>
              <a:t> The true self operates spontaneously, expressing emotions, needs, and desires without inhibition or distortion.</a:t>
            </a:r>
          </a:p>
          <a:p>
            <a:pPr algn="l">
              <a:buFont typeface="+mj-lt"/>
              <a:buAutoNum type="arabicPeriod"/>
            </a:pPr>
            <a:r>
              <a:rPr lang="en-US" b="1" i="0" dirty="0">
                <a:solidFill>
                  <a:srgbClr val="0D0D0D"/>
                </a:solidFill>
                <a:effectLst/>
                <a:latin typeface="Söhne"/>
              </a:rPr>
              <a:t>Creative Potential:</a:t>
            </a:r>
            <a:r>
              <a:rPr lang="en-US" b="0" i="0" dirty="0">
                <a:solidFill>
                  <a:srgbClr val="0D0D0D"/>
                </a:solidFill>
                <a:effectLst/>
                <a:latin typeface="Söhne"/>
              </a:rPr>
              <a:t> Winnicott believed that the true self is inherently creative and has the capacity for growth, exploration, and adaptation.</a:t>
            </a:r>
          </a:p>
          <a:p>
            <a:pPr algn="l">
              <a:buFont typeface="+mj-lt"/>
              <a:buAutoNum type="arabicPeriod"/>
            </a:pPr>
            <a:r>
              <a:rPr lang="en-US" b="1" i="0" dirty="0">
                <a:solidFill>
                  <a:srgbClr val="0D0D0D"/>
                </a:solidFill>
                <a:effectLst/>
                <a:latin typeface="Söhne"/>
              </a:rPr>
              <a:t>Integration:</a:t>
            </a:r>
            <a:r>
              <a:rPr lang="en-US" b="0" i="0" dirty="0">
                <a:solidFill>
                  <a:srgbClr val="0D0D0D"/>
                </a:solidFill>
                <a:effectLst/>
                <a:latin typeface="Söhne"/>
              </a:rPr>
              <a:t> It encompasses the integration of one's internal experiences and external reality, leading to a sense of coherence and wholeness.</a:t>
            </a:r>
          </a:p>
          <a:p>
            <a:endParaRPr lang="en-US" dirty="0"/>
          </a:p>
        </p:txBody>
      </p:sp>
    </p:spTree>
    <p:extLst>
      <p:ext uri="{BB962C8B-B14F-4D97-AF65-F5344CB8AC3E}">
        <p14:creationId xmlns:p14="http://schemas.microsoft.com/office/powerpoint/2010/main" val="402210958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34A35-BE34-8C71-4128-25C81C5343CF}"/>
              </a:ext>
            </a:extLst>
          </p:cNvPr>
          <p:cNvSpPr>
            <a:spLocks noGrp="1"/>
          </p:cNvSpPr>
          <p:nvPr>
            <p:ph type="title"/>
          </p:nvPr>
        </p:nvSpPr>
        <p:spPr/>
        <p:txBody>
          <a:bodyPr/>
          <a:lstStyle/>
          <a:p>
            <a:pPr algn="ctr"/>
            <a:r>
              <a:rPr lang="en-US" b="1" dirty="0"/>
              <a:t>True self and False self</a:t>
            </a:r>
            <a:endParaRPr lang="en-US" dirty="0"/>
          </a:p>
        </p:txBody>
      </p:sp>
      <p:sp>
        <p:nvSpPr>
          <p:cNvPr id="3" name="Content Placeholder 2">
            <a:extLst>
              <a:ext uri="{FF2B5EF4-FFF2-40B4-BE49-F238E27FC236}">
                <a16:creationId xmlns:a16="http://schemas.microsoft.com/office/drawing/2014/main" id="{0C01D4BD-E5DB-26C7-E350-80926A9AB258}"/>
              </a:ext>
            </a:extLst>
          </p:cNvPr>
          <p:cNvSpPr>
            <a:spLocks noGrp="1"/>
          </p:cNvSpPr>
          <p:nvPr>
            <p:ph idx="1"/>
          </p:nvPr>
        </p:nvSpPr>
        <p:spPr/>
        <p:txBody>
          <a:bodyPr>
            <a:normAutofit fontScale="92500" lnSpcReduction="20000"/>
          </a:bodyPr>
          <a:lstStyle/>
          <a:p>
            <a:pPr algn="l"/>
            <a:r>
              <a:rPr lang="en-US" b="1" i="0" dirty="0">
                <a:solidFill>
                  <a:srgbClr val="0D0D0D"/>
                </a:solidFill>
                <a:effectLst/>
                <a:latin typeface="Söhne"/>
              </a:rPr>
              <a:t>False Self:</a:t>
            </a:r>
          </a:p>
          <a:p>
            <a:pPr algn="l">
              <a:buFont typeface="+mj-lt"/>
              <a:buAutoNum type="arabicPeriod"/>
            </a:pPr>
            <a:r>
              <a:rPr lang="en-US" b="1" i="0" dirty="0">
                <a:solidFill>
                  <a:srgbClr val="0D0D0D"/>
                </a:solidFill>
                <a:effectLst/>
                <a:latin typeface="Söhne"/>
              </a:rPr>
              <a:t>Adaptation:</a:t>
            </a:r>
            <a:r>
              <a:rPr lang="en-US" b="0" i="0" dirty="0">
                <a:solidFill>
                  <a:srgbClr val="0D0D0D"/>
                </a:solidFill>
                <a:effectLst/>
                <a:latin typeface="Söhne"/>
              </a:rPr>
              <a:t> The false self emerges as a defense mechanism in response to environmental pressures, particularly in early childhood. It's a mask or façade adopted to meet the expectations and demands of others.</a:t>
            </a:r>
          </a:p>
          <a:p>
            <a:pPr algn="l">
              <a:buFont typeface="+mj-lt"/>
              <a:buAutoNum type="arabicPeriod"/>
            </a:pPr>
            <a:r>
              <a:rPr lang="en-US" b="1" i="0" dirty="0">
                <a:solidFill>
                  <a:srgbClr val="0D0D0D"/>
                </a:solidFill>
                <a:effectLst/>
                <a:latin typeface="Söhne"/>
              </a:rPr>
              <a:t>Compliance:</a:t>
            </a:r>
            <a:r>
              <a:rPr lang="en-US" b="0" i="0" dirty="0">
                <a:solidFill>
                  <a:srgbClr val="0D0D0D"/>
                </a:solidFill>
                <a:effectLst/>
                <a:latin typeface="Söhne"/>
              </a:rPr>
              <a:t> The false self prioritizes conformity and adaptation to external standards, often at the expense of authentic expression and individuality.</a:t>
            </a:r>
          </a:p>
          <a:p>
            <a:pPr algn="l">
              <a:buFont typeface="+mj-lt"/>
              <a:buAutoNum type="arabicPeriod"/>
            </a:pPr>
            <a:r>
              <a:rPr lang="en-US" b="1" i="0" dirty="0">
                <a:solidFill>
                  <a:srgbClr val="0D0D0D"/>
                </a:solidFill>
                <a:effectLst/>
                <a:latin typeface="Söhne"/>
              </a:rPr>
              <a:t>Protection:</a:t>
            </a:r>
            <a:r>
              <a:rPr lang="en-US" b="0" i="0" dirty="0">
                <a:solidFill>
                  <a:srgbClr val="0D0D0D"/>
                </a:solidFill>
                <a:effectLst/>
                <a:latin typeface="Söhne"/>
              </a:rPr>
              <a:t> It serves as a protective barrier against perceived threats or rejection. Individuals may develop a false self to shield their vulnerable true self from potential harm or criticism.</a:t>
            </a:r>
          </a:p>
          <a:p>
            <a:pPr algn="l">
              <a:buFont typeface="+mj-lt"/>
              <a:buAutoNum type="arabicPeriod"/>
            </a:pPr>
            <a:r>
              <a:rPr lang="en-US" b="1" i="0" dirty="0">
                <a:solidFill>
                  <a:srgbClr val="0D0D0D"/>
                </a:solidFill>
                <a:effectLst/>
                <a:latin typeface="Söhne"/>
              </a:rPr>
              <a:t>Rigidity:</a:t>
            </a:r>
            <a:r>
              <a:rPr lang="en-US" b="0" i="0" dirty="0">
                <a:solidFill>
                  <a:srgbClr val="0D0D0D"/>
                </a:solidFill>
                <a:effectLst/>
                <a:latin typeface="Söhne"/>
              </a:rPr>
              <a:t> The false self tends to be rigid and defensive, lacking the flexibility and spontaneity of the true self. It may inhibit emotional authenticity and limit genuine interpersonal connections.</a:t>
            </a:r>
          </a:p>
          <a:p>
            <a:endParaRPr lang="en-US" dirty="0"/>
          </a:p>
        </p:txBody>
      </p:sp>
    </p:spTree>
    <p:extLst>
      <p:ext uri="{BB962C8B-B14F-4D97-AF65-F5344CB8AC3E}">
        <p14:creationId xmlns:p14="http://schemas.microsoft.com/office/powerpoint/2010/main" val="27568435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29EB0-86A3-4155-E564-7DE1AA8E156D}"/>
              </a:ext>
            </a:extLst>
          </p:cNvPr>
          <p:cNvSpPr>
            <a:spLocks noGrp="1"/>
          </p:cNvSpPr>
          <p:nvPr>
            <p:ph type="title"/>
          </p:nvPr>
        </p:nvSpPr>
        <p:spPr/>
        <p:txBody>
          <a:bodyPr/>
          <a:lstStyle/>
          <a:p>
            <a:pPr algn="ctr"/>
            <a:r>
              <a:rPr lang="en-US" b="1" dirty="0"/>
              <a:t>True self and False self</a:t>
            </a:r>
            <a:endParaRPr lang="en-US" dirty="0"/>
          </a:p>
        </p:txBody>
      </p:sp>
      <p:sp>
        <p:nvSpPr>
          <p:cNvPr id="3" name="Content Placeholder 2">
            <a:extLst>
              <a:ext uri="{FF2B5EF4-FFF2-40B4-BE49-F238E27FC236}">
                <a16:creationId xmlns:a16="http://schemas.microsoft.com/office/drawing/2014/main" id="{C44151C4-0A44-0AB4-67D7-C7D8227CA60C}"/>
              </a:ext>
            </a:extLst>
          </p:cNvPr>
          <p:cNvSpPr>
            <a:spLocks noGrp="1"/>
          </p:cNvSpPr>
          <p:nvPr>
            <p:ph idx="1"/>
          </p:nvPr>
        </p:nvSpPr>
        <p:spPr/>
        <p:txBody>
          <a:bodyPr/>
          <a:lstStyle/>
          <a:p>
            <a:r>
              <a:rPr lang="en-US" b="0" i="0" dirty="0">
                <a:solidFill>
                  <a:srgbClr val="0D0D0D"/>
                </a:solidFill>
                <a:effectLst/>
                <a:latin typeface="Söhne"/>
              </a:rPr>
              <a:t>Throughout development, individuals navigate a dynamic interplay between their true and false selves. Healthy maturation involves the gradual integration of these aspects, allowing for greater authenticity and self-expression.</a:t>
            </a:r>
          </a:p>
          <a:p>
            <a:r>
              <a:rPr lang="en-US" dirty="0">
                <a:solidFill>
                  <a:srgbClr val="0D0D0D"/>
                </a:solidFill>
                <a:latin typeface="Söhne"/>
              </a:rPr>
              <a:t>The healthy balance between the true self and the false self is essential for psychological well-being. </a:t>
            </a:r>
            <a:endParaRPr lang="en-US" dirty="0"/>
          </a:p>
        </p:txBody>
      </p:sp>
    </p:spTree>
    <p:extLst>
      <p:ext uri="{BB962C8B-B14F-4D97-AF65-F5344CB8AC3E}">
        <p14:creationId xmlns:p14="http://schemas.microsoft.com/office/powerpoint/2010/main" val="20571990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2495F-0488-780F-B30C-F44AF465C8E6}"/>
              </a:ext>
            </a:extLst>
          </p:cNvPr>
          <p:cNvSpPr>
            <a:spLocks noGrp="1"/>
          </p:cNvSpPr>
          <p:nvPr>
            <p:ph type="title"/>
          </p:nvPr>
        </p:nvSpPr>
        <p:spPr/>
        <p:txBody>
          <a:bodyPr/>
          <a:lstStyle/>
          <a:p>
            <a:pPr algn="ctr"/>
            <a:r>
              <a:rPr lang="en-US" b="1" dirty="0"/>
              <a:t>True self and False self</a:t>
            </a:r>
            <a:endParaRPr lang="en-US" dirty="0"/>
          </a:p>
        </p:txBody>
      </p:sp>
      <p:sp>
        <p:nvSpPr>
          <p:cNvPr id="3" name="Content Placeholder 2">
            <a:extLst>
              <a:ext uri="{FF2B5EF4-FFF2-40B4-BE49-F238E27FC236}">
                <a16:creationId xmlns:a16="http://schemas.microsoft.com/office/drawing/2014/main" id="{9FB9FA79-BA91-9873-C234-99F696544227}"/>
              </a:ext>
            </a:extLst>
          </p:cNvPr>
          <p:cNvSpPr>
            <a:spLocks noGrp="1"/>
          </p:cNvSpPr>
          <p:nvPr>
            <p:ph idx="1"/>
          </p:nvPr>
        </p:nvSpPr>
        <p:spPr/>
        <p:txBody>
          <a:bodyPr/>
          <a:lstStyle/>
          <a:p>
            <a:pPr marL="0" marR="0">
              <a:lnSpc>
                <a:spcPct val="115000"/>
              </a:lnSpc>
              <a:spcAft>
                <a:spcPts val="800"/>
              </a:spcAft>
              <a:buNone/>
            </a:pPr>
            <a:r>
              <a:rPr lang="en-US" sz="1800" b="1"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Clinical Relevance</a:t>
            </a:r>
            <a:endParaRPr lang="en-US" sz="1800" b="1"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Winnicott believed that a major aim of therapy is to create a space where the True Self can emerge safely, often by providing a “good enough” holding environment that the patient may have lacked.</a:t>
            </a:r>
          </a:p>
          <a:p>
            <a:pPr marL="0" marR="0">
              <a:lnSpc>
                <a:spcPct val="115000"/>
              </a:lnSpc>
              <a:spcAft>
                <a:spcPts val="800"/>
              </a:spcAft>
              <a:buNone/>
            </a:pPr>
            <a:r>
              <a:rPr lang="en-US" sz="1800" kern="0" dirty="0">
                <a:solidFill>
                  <a:srgbClr val="222222"/>
                </a:solidFill>
                <a:latin typeface="Arial" panose="020B0604020202020204" pitchFamily="34" charset="0"/>
                <a:ea typeface="Calibri" panose="020F0502020204030204" pitchFamily="34" charset="0"/>
                <a:cs typeface="Arial" panose="020B0604020202020204" pitchFamily="34" charset="0"/>
              </a:rPr>
              <a:t>“ I don’t Know Who I really am”</a:t>
            </a:r>
          </a:p>
          <a:p>
            <a:pPr marL="0" marR="0">
              <a:lnSpc>
                <a:spcPct val="115000"/>
              </a:lnSpc>
              <a:spcAft>
                <a:spcPts val="800"/>
              </a:spcAft>
              <a:buNone/>
            </a:pPr>
            <a:r>
              <a:rPr lang="en-US" sz="1800" kern="0" dirty="0">
                <a:solidFill>
                  <a:srgbClr val="222222"/>
                </a:solidFill>
                <a:effectLst/>
                <a:latin typeface="Arial" panose="020B0604020202020204" pitchFamily="34" charset="0"/>
                <a:ea typeface="Calibri" panose="020F0502020204030204" pitchFamily="34" charset="0"/>
                <a:cs typeface="Arial" panose="020B0604020202020204" pitchFamily="34" charset="0"/>
              </a:rPr>
              <a:t>“ I always do what others expect” </a:t>
            </a:r>
          </a:p>
          <a:p>
            <a:pPr marL="0" marR="0">
              <a:lnSpc>
                <a:spcPct val="115000"/>
              </a:lnSpc>
              <a:spcAft>
                <a:spcPts val="800"/>
              </a:spcAft>
              <a:buNone/>
            </a:pPr>
            <a:r>
              <a:rPr lang="en-US" sz="1800" kern="0" dirty="0">
                <a:solidFill>
                  <a:srgbClr val="222222"/>
                </a:solidFill>
                <a:latin typeface="Arial" panose="020B0604020202020204" pitchFamily="34" charset="0"/>
                <a:ea typeface="Calibri" panose="020F0502020204030204" pitchFamily="34" charset="0"/>
                <a:cs typeface="Arial" panose="020B0604020202020204" pitchFamily="34" charset="0"/>
              </a:rPr>
              <a:t>Therapy= corrective emotional experience, allowing the true self to </a:t>
            </a:r>
            <a:r>
              <a:rPr lang="en-US" sz="1800" kern="0">
                <a:solidFill>
                  <a:srgbClr val="222222"/>
                </a:solidFill>
                <a:latin typeface="Arial" panose="020B0604020202020204" pitchFamily="34" charset="0"/>
                <a:ea typeface="Calibri" panose="020F0502020204030204" pitchFamily="34" charset="0"/>
                <a:cs typeface="Arial" panose="020B0604020202020204" pitchFamily="34" charset="0"/>
              </a:rPr>
              <a:t>emerge safely.</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614259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E5A61-2383-A049-98DA-2CD11E6FBEF5}"/>
              </a:ext>
            </a:extLst>
          </p:cNvPr>
          <p:cNvSpPr>
            <a:spLocks noGrp="1"/>
          </p:cNvSpPr>
          <p:nvPr>
            <p:ph type="title"/>
          </p:nvPr>
        </p:nvSpPr>
        <p:spPr/>
        <p:txBody>
          <a:bodyPr/>
          <a:lstStyle/>
          <a:p>
            <a:pPr algn="ctr"/>
            <a:r>
              <a:rPr lang="en-US" dirty="0"/>
              <a:t>The Limitations of Drive Theory</a:t>
            </a:r>
          </a:p>
        </p:txBody>
      </p:sp>
      <p:sp>
        <p:nvSpPr>
          <p:cNvPr id="3" name="Content Placeholder 2">
            <a:extLst>
              <a:ext uri="{FF2B5EF4-FFF2-40B4-BE49-F238E27FC236}">
                <a16:creationId xmlns:a16="http://schemas.microsoft.com/office/drawing/2014/main" id="{550C9485-0EC9-1CF5-1D29-0B6DC5650F7E}"/>
              </a:ext>
            </a:extLst>
          </p:cNvPr>
          <p:cNvSpPr>
            <a:spLocks noGrp="1"/>
          </p:cNvSpPr>
          <p:nvPr>
            <p:ph idx="1"/>
          </p:nvPr>
        </p:nvSpPr>
        <p:spPr/>
        <p:txBody>
          <a:bodyPr/>
          <a:lstStyle/>
          <a:p>
            <a:r>
              <a:rPr lang="en-US" dirty="0"/>
              <a:t>Shift in Focus: Emergence of concerns about relational dynamics and early relationships.</a:t>
            </a:r>
          </a:p>
          <a:p>
            <a:r>
              <a:rPr lang="en-US" dirty="0"/>
              <a:t>Freud’s model viewed the ego as passive in response to drives, not relational needs.</a:t>
            </a:r>
          </a:p>
          <a:p>
            <a:endParaRPr lang="en-US" dirty="0"/>
          </a:p>
        </p:txBody>
      </p:sp>
    </p:spTree>
    <p:extLst>
      <p:ext uri="{BB962C8B-B14F-4D97-AF65-F5344CB8AC3E}">
        <p14:creationId xmlns:p14="http://schemas.microsoft.com/office/powerpoint/2010/main" val="1301967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062A2-D3E1-1731-E2A2-05F51097BCAC}"/>
              </a:ext>
            </a:extLst>
          </p:cNvPr>
          <p:cNvSpPr>
            <a:spLocks noGrp="1"/>
          </p:cNvSpPr>
          <p:nvPr>
            <p:ph type="title"/>
          </p:nvPr>
        </p:nvSpPr>
        <p:spPr/>
        <p:txBody>
          <a:bodyPr/>
          <a:lstStyle/>
          <a:p>
            <a:pPr algn="ctr"/>
            <a:r>
              <a:rPr lang="en-US" dirty="0"/>
              <a:t>Clinical Implications</a:t>
            </a:r>
          </a:p>
        </p:txBody>
      </p:sp>
      <p:sp>
        <p:nvSpPr>
          <p:cNvPr id="3" name="Content Placeholder 2">
            <a:extLst>
              <a:ext uri="{FF2B5EF4-FFF2-40B4-BE49-F238E27FC236}">
                <a16:creationId xmlns:a16="http://schemas.microsoft.com/office/drawing/2014/main" id="{22B1BDE2-A0D8-402A-4EA6-973918C90E67}"/>
              </a:ext>
            </a:extLst>
          </p:cNvPr>
          <p:cNvSpPr>
            <a:spLocks noGrp="1"/>
          </p:cNvSpPr>
          <p:nvPr>
            <p:ph idx="1"/>
          </p:nvPr>
        </p:nvSpPr>
        <p:spPr/>
        <p:txBody>
          <a:bodyPr/>
          <a:lstStyle/>
          <a:p>
            <a:r>
              <a:rPr lang="en-US" dirty="0"/>
              <a:t>Freud’s model led to an emphasis on analyzing repressed wishes.</a:t>
            </a:r>
          </a:p>
          <a:p>
            <a:r>
              <a:rPr lang="en-US" dirty="0"/>
              <a:t>Object relations theory shifted the focus to early attachment, internalized objects, and relational patterns seen in transference.</a:t>
            </a:r>
          </a:p>
          <a:p>
            <a:r>
              <a:rPr lang="en-US" dirty="0"/>
              <a:t>Treatment moved from resolving unconscious conflicts to working through distorted object relations.</a:t>
            </a:r>
          </a:p>
        </p:txBody>
      </p:sp>
    </p:spTree>
    <p:extLst>
      <p:ext uri="{BB962C8B-B14F-4D97-AF65-F5344CB8AC3E}">
        <p14:creationId xmlns:p14="http://schemas.microsoft.com/office/powerpoint/2010/main" val="1366097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9D243-9AE4-5F4E-DB00-BA6DAF4BB15E}"/>
              </a:ext>
            </a:extLst>
          </p:cNvPr>
          <p:cNvSpPr>
            <a:spLocks noGrp="1"/>
          </p:cNvSpPr>
          <p:nvPr>
            <p:ph type="title"/>
          </p:nvPr>
        </p:nvSpPr>
        <p:spPr/>
        <p:txBody>
          <a:bodyPr/>
          <a:lstStyle/>
          <a:p>
            <a:pPr algn="ctr"/>
            <a:r>
              <a:rPr lang="en-US" dirty="0"/>
              <a:t>What is Object Relations?</a:t>
            </a:r>
          </a:p>
        </p:txBody>
      </p:sp>
      <p:sp>
        <p:nvSpPr>
          <p:cNvPr id="3" name="Content Placeholder 2">
            <a:extLst>
              <a:ext uri="{FF2B5EF4-FFF2-40B4-BE49-F238E27FC236}">
                <a16:creationId xmlns:a16="http://schemas.microsoft.com/office/drawing/2014/main" id="{5E83A89D-726B-B42E-6652-ADCD44880F31}"/>
              </a:ext>
            </a:extLst>
          </p:cNvPr>
          <p:cNvSpPr>
            <a:spLocks noGrp="1"/>
          </p:cNvSpPr>
          <p:nvPr>
            <p:ph idx="1"/>
          </p:nvPr>
        </p:nvSpPr>
        <p:spPr/>
        <p:txBody>
          <a:bodyPr/>
          <a:lstStyle/>
          <a:p>
            <a:r>
              <a:rPr lang="en-US" dirty="0"/>
              <a:t>Focus on internalized relationships with significant others (objects).</a:t>
            </a:r>
          </a:p>
          <a:p>
            <a:r>
              <a:rPr lang="en-US" dirty="0"/>
              <a:t> Object relations theorists focus on how early caregiving experiences shape the psyche.</a:t>
            </a:r>
          </a:p>
          <a:p>
            <a:endParaRPr lang="en-US" dirty="0"/>
          </a:p>
        </p:txBody>
      </p:sp>
    </p:spTree>
    <p:extLst>
      <p:ext uri="{BB962C8B-B14F-4D97-AF65-F5344CB8AC3E}">
        <p14:creationId xmlns:p14="http://schemas.microsoft.com/office/powerpoint/2010/main" val="31155125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50672C7E-EC47-4855-AA7F-A6C33ECCDA35}">
  <we:reference id="wa200005566" version="3.0.0.2" store="en-US" storeType="OMEX"/>
  <we:alternateReferences>
    <we:reference id="wa200005566" version="3.0.0.2"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253</TotalTime>
  <Words>5312</Words>
  <Application>Microsoft Office PowerPoint</Application>
  <PresentationFormat>Widescreen</PresentationFormat>
  <Paragraphs>381</Paragraphs>
  <Slides>64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64</vt:i4>
      </vt:variant>
    </vt:vector>
  </HeadingPairs>
  <TitlesOfParts>
    <vt:vector size="69" baseType="lpstr">
      <vt:lpstr>Arial</vt:lpstr>
      <vt:lpstr>Calibri</vt:lpstr>
      <vt:lpstr>Calibri Light</vt:lpstr>
      <vt:lpstr>Söhne</vt:lpstr>
      <vt:lpstr>Office Theme</vt:lpstr>
      <vt:lpstr>Metapsychology  (Part 2)</vt:lpstr>
      <vt:lpstr>Overview</vt:lpstr>
      <vt:lpstr> Introduction to Object Relations Theory</vt:lpstr>
      <vt:lpstr>Freud’s Drive Theory (Instinctual Model)</vt:lpstr>
      <vt:lpstr>The Shift to Object Relations Theory </vt:lpstr>
      <vt:lpstr>Key Differences Between the Two Models</vt:lpstr>
      <vt:lpstr>The Limitations of Drive Theory</vt:lpstr>
      <vt:lpstr>Clinical Implications</vt:lpstr>
      <vt:lpstr>What is Object Relations?</vt:lpstr>
      <vt:lpstr>What is Object Relations?</vt:lpstr>
      <vt:lpstr>Core Concepts of Object Relations</vt:lpstr>
      <vt:lpstr>Object Relations Theory vs. Drive Theory</vt:lpstr>
      <vt:lpstr>Melanie Klein and the Emergence of Object Relations</vt:lpstr>
      <vt:lpstr>Fairbairn’s Relational Ego</vt:lpstr>
      <vt:lpstr>Winnicott’s Contributions to Object Relations Theory</vt:lpstr>
      <vt:lpstr> Bion – Thinking, Containment &amp; Mental Development</vt:lpstr>
      <vt:lpstr>Kernberg and Borderline Personality</vt:lpstr>
      <vt:lpstr>The Theory of Melanie Klein</vt:lpstr>
      <vt:lpstr>The Theory of Melanie Klein</vt:lpstr>
      <vt:lpstr>The Theory of Melanie Klein</vt:lpstr>
      <vt:lpstr>The theory of Melanie Klein</vt:lpstr>
      <vt:lpstr>The theory of Melanie Klein</vt:lpstr>
      <vt:lpstr>The theory of Melanie Klein</vt:lpstr>
      <vt:lpstr>The theory of Melanie Klein</vt:lpstr>
      <vt:lpstr>The theory of Melanie Klein</vt:lpstr>
      <vt:lpstr>Envy</vt:lpstr>
      <vt:lpstr>Envy</vt:lpstr>
      <vt:lpstr>Envy</vt:lpstr>
      <vt:lpstr>Depressive position </vt:lpstr>
      <vt:lpstr>Depressive position </vt:lpstr>
      <vt:lpstr>Depressive position </vt:lpstr>
      <vt:lpstr>Depressive position </vt:lpstr>
      <vt:lpstr>Depressive position </vt:lpstr>
      <vt:lpstr>Depressive position </vt:lpstr>
      <vt:lpstr>Depressive position </vt:lpstr>
      <vt:lpstr>Depressive position </vt:lpstr>
      <vt:lpstr>Depressive position </vt:lpstr>
      <vt:lpstr>Depressive position </vt:lpstr>
      <vt:lpstr>Winnicott</vt:lpstr>
      <vt:lpstr>Main Concepts</vt:lpstr>
      <vt:lpstr>Absolute dependance</vt:lpstr>
      <vt:lpstr>Absolute dependance</vt:lpstr>
      <vt:lpstr>Absolute dependance</vt:lpstr>
      <vt:lpstr>Absolute dependance</vt:lpstr>
      <vt:lpstr>Absolute Dependence</vt:lpstr>
      <vt:lpstr>Absolute Dependence</vt:lpstr>
      <vt:lpstr>Absolute Dependence</vt:lpstr>
      <vt:lpstr>Absolute Dependence</vt:lpstr>
      <vt:lpstr>Relative Dependence</vt:lpstr>
      <vt:lpstr>Relative Dependence</vt:lpstr>
      <vt:lpstr>Emerging Awareness and Anxiety</vt:lpstr>
      <vt:lpstr>Relative Dependence</vt:lpstr>
      <vt:lpstr>Relative Dependence</vt:lpstr>
      <vt:lpstr>Transitional phenomena</vt:lpstr>
      <vt:lpstr>Transitional phenomena</vt:lpstr>
      <vt:lpstr>Transitional phenomena</vt:lpstr>
      <vt:lpstr>Transitional phenomena</vt:lpstr>
      <vt:lpstr>The Capacity to Be Alone</vt:lpstr>
      <vt:lpstr>True self and False self</vt:lpstr>
      <vt:lpstr>True self and False self</vt:lpstr>
      <vt:lpstr>True self and False self</vt:lpstr>
      <vt:lpstr>True self and False self</vt:lpstr>
      <vt:lpstr>True self and False self</vt:lpstr>
      <vt:lpstr>True self and False self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Elie Abou chacra</dc:creator>
  <cp:lastModifiedBy>Elie Abou chacra</cp:lastModifiedBy>
  <cp:revision>6</cp:revision>
  <dcterms:created xsi:type="dcterms:W3CDTF">2025-01-30T13:51:54Z</dcterms:created>
  <dcterms:modified xsi:type="dcterms:W3CDTF">2025-04-05T07:22:54Z</dcterms:modified>
</cp:coreProperties>
</file>